
<file path=[Content_Types].xml><?xml version="1.0" encoding="utf-8"?>
<Types xmlns="http://schemas.openxmlformats.org/package/2006/content-types">
  <Default Extension="xml" ContentType="application/xml"/>
  <Default Extension="jpeg" ContentType="image/jpeg"/>
  <Default Extension="png" ContentType="image/pn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9"/>
  </p:notesMasterIdLst>
  <p:sldIdLst>
    <p:sldId id="256" r:id="rId2"/>
    <p:sldId id="257" r:id="rId3"/>
    <p:sldId id="268" r:id="rId4"/>
    <p:sldId id="258" r:id="rId5"/>
    <p:sldId id="290" r:id="rId6"/>
    <p:sldId id="265" r:id="rId7"/>
    <p:sldId id="267" r:id="rId8"/>
    <p:sldId id="266" r:id="rId9"/>
    <p:sldId id="264" r:id="rId10"/>
    <p:sldId id="286" r:id="rId11"/>
    <p:sldId id="259" r:id="rId12"/>
    <p:sldId id="260" r:id="rId13"/>
    <p:sldId id="261" r:id="rId14"/>
    <p:sldId id="287" r:id="rId15"/>
    <p:sldId id="288" r:id="rId16"/>
    <p:sldId id="289" r:id="rId17"/>
    <p:sldId id="262" r:id="rId18"/>
    <p:sldId id="269" r:id="rId19"/>
    <p:sldId id="270" r:id="rId20"/>
    <p:sldId id="271" r:id="rId21"/>
    <p:sldId id="272" r:id="rId22"/>
    <p:sldId id="273" r:id="rId23"/>
    <p:sldId id="281" r:id="rId24"/>
    <p:sldId id="280" r:id="rId25"/>
    <p:sldId id="279" r:id="rId26"/>
    <p:sldId id="278" r:id="rId27"/>
    <p:sldId id="277" r:id="rId28"/>
    <p:sldId id="276" r:id="rId29"/>
    <p:sldId id="275" r:id="rId30"/>
    <p:sldId id="285" r:id="rId31"/>
    <p:sldId id="284" r:id="rId32"/>
    <p:sldId id="283" r:id="rId33"/>
    <p:sldId id="282" r:id="rId34"/>
    <p:sldId id="274"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 id="311" r:id="rId56"/>
    <p:sldId id="312" r:id="rId57"/>
    <p:sldId id="313" r:id="rId5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29" d="100"/>
          <a:sy n="129" d="100"/>
        </p:scale>
        <p:origin x="-1592"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64" Type="http://schemas.openxmlformats.org/officeDocument/2006/relationships/tableStyles" Target="tableStyles.xml"/><Relationship Id="rId60" Type="http://schemas.openxmlformats.org/officeDocument/2006/relationships/printerSettings" Target="printerSettings/printerSettings1.bin"/><Relationship Id="rId39" Type="http://schemas.openxmlformats.org/officeDocument/2006/relationships/slide" Target="slides/slide38.xml"/><Relationship Id="rId7" Type="http://schemas.openxmlformats.org/officeDocument/2006/relationships/slide" Target="slides/slide6.xml"/><Relationship Id="rId43" Type="http://schemas.openxmlformats.org/officeDocument/2006/relationships/slide" Target="slides/slide42.xml"/><Relationship Id="rId25" Type="http://schemas.openxmlformats.org/officeDocument/2006/relationships/slide" Target="slides/slide24.xml"/><Relationship Id="rId10" Type="http://schemas.openxmlformats.org/officeDocument/2006/relationships/slide" Target="slides/slide9.xml"/><Relationship Id="rId50" Type="http://schemas.openxmlformats.org/officeDocument/2006/relationships/slide" Target="slides/slide49.xml"/><Relationship Id="rId63" Type="http://schemas.openxmlformats.org/officeDocument/2006/relationships/theme" Target="theme/theme1.xml"/><Relationship Id="rId17" Type="http://schemas.openxmlformats.org/officeDocument/2006/relationships/slide" Target="slides/slide16.xml"/><Relationship Id="rId9" Type="http://schemas.openxmlformats.org/officeDocument/2006/relationships/slide" Target="slides/slide8.xml"/><Relationship Id="rId18" Type="http://schemas.openxmlformats.org/officeDocument/2006/relationships/slide" Target="slides/slide17.xml"/><Relationship Id="rId27" Type="http://schemas.openxmlformats.org/officeDocument/2006/relationships/slide" Target="slides/slide26.xml"/><Relationship Id="rId14" Type="http://schemas.openxmlformats.org/officeDocument/2006/relationships/slide" Target="slides/slide13.xml"/><Relationship Id="rId4" Type="http://schemas.openxmlformats.org/officeDocument/2006/relationships/slide" Target="slides/slide3.xml"/><Relationship Id="rId28" Type="http://schemas.openxmlformats.org/officeDocument/2006/relationships/slide" Target="slides/slide27.xml"/><Relationship Id="rId45" Type="http://schemas.openxmlformats.org/officeDocument/2006/relationships/slide" Target="slides/slide44.xml"/><Relationship Id="rId58" Type="http://schemas.openxmlformats.org/officeDocument/2006/relationships/slide" Target="slides/slide57.xml"/><Relationship Id="rId42" Type="http://schemas.openxmlformats.org/officeDocument/2006/relationships/slide" Target="slides/slide41.xml"/><Relationship Id="rId6" Type="http://schemas.openxmlformats.org/officeDocument/2006/relationships/slide" Target="slides/slide5.xml"/><Relationship Id="rId49" Type="http://schemas.openxmlformats.org/officeDocument/2006/relationships/slide" Target="slides/slide48.xml"/><Relationship Id="rId44" Type="http://schemas.openxmlformats.org/officeDocument/2006/relationships/slide" Target="slides/slide43.xml"/><Relationship Id="rId19" Type="http://schemas.openxmlformats.org/officeDocument/2006/relationships/slide" Target="slides/slide18.xml"/><Relationship Id="rId38" Type="http://schemas.openxmlformats.org/officeDocument/2006/relationships/slide" Target="slides/slide37.xml"/><Relationship Id="rId20" Type="http://schemas.openxmlformats.org/officeDocument/2006/relationships/slide" Target="slides/slide19.xml"/><Relationship Id="rId2" Type="http://schemas.openxmlformats.org/officeDocument/2006/relationships/slide" Target="slides/slide1.xml"/><Relationship Id="rId46" Type="http://schemas.openxmlformats.org/officeDocument/2006/relationships/slide" Target="slides/slide45.xml"/><Relationship Id="rId57" Type="http://schemas.openxmlformats.org/officeDocument/2006/relationships/slide" Target="slides/slide56.xml"/><Relationship Id="rId59" Type="http://schemas.openxmlformats.org/officeDocument/2006/relationships/notesMaster" Target="notesMasters/notesMaster1.xml"/><Relationship Id="rId35" Type="http://schemas.openxmlformats.org/officeDocument/2006/relationships/slide" Target="slides/slide34.xml"/><Relationship Id="rId51" Type="http://schemas.openxmlformats.org/officeDocument/2006/relationships/slide" Target="slides/slide50.xml"/><Relationship Id="rId55" Type="http://schemas.openxmlformats.org/officeDocument/2006/relationships/slide" Target="slides/slide54.xml"/><Relationship Id="rId31" Type="http://schemas.openxmlformats.org/officeDocument/2006/relationships/slide" Target="slides/slide30.xml"/><Relationship Id="rId34" Type="http://schemas.openxmlformats.org/officeDocument/2006/relationships/slide" Target="slides/slide33.xml"/><Relationship Id="rId40" Type="http://schemas.openxmlformats.org/officeDocument/2006/relationships/slide" Target="slides/slide39.xml"/><Relationship Id="rId62" Type="http://schemas.openxmlformats.org/officeDocument/2006/relationships/viewProps" Target="viewProps.xml"/><Relationship Id="rId36" Type="http://schemas.openxmlformats.org/officeDocument/2006/relationships/slide" Target="slides/slide35.xml"/><Relationship Id="rId1" Type="http://schemas.openxmlformats.org/officeDocument/2006/relationships/slideMaster" Target="slideMasters/slideMaster1.xml"/><Relationship Id="rId24" Type="http://schemas.openxmlformats.org/officeDocument/2006/relationships/slide" Target="slides/slide23.xml"/><Relationship Id="rId47" Type="http://schemas.openxmlformats.org/officeDocument/2006/relationships/slide" Target="slides/slide46.xml"/><Relationship Id="rId56" Type="http://schemas.openxmlformats.org/officeDocument/2006/relationships/slide" Target="slides/slide55.xml"/><Relationship Id="rId48" Type="http://schemas.openxmlformats.org/officeDocument/2006/relationships/slide" Target="slides/slide47.xml"/><Relationship Id="rId8" Type="http://schemas.openxmlformats.org/officeDocument/2006/relationships/slide" Target="slides/slide7.xml"/><Relationship Id="rId13" Type="http://schemas.openxmlformats.org/officeDocument/2006/relationships/slide" Target="slides/slide12.xml"/><Relationship Id="rId32" Type="http://schemas.openxmlformats.org/officeDocument/2006/relationships/slide" Target="slides/slide31.xml"/><Relationship Id="rId37" Type="http://schemas.openxmlformats.org/officeDocument/2006/relationships/slide" Target="slides/slide36.xml"/><Relationship Id="rId52" Type="http://schemas.openxmlformats.org/officeDocument/2006/relationships/slide" Target="slides/slide51.xml"/><Relationship Id="rId54" Type="http://schemas.openxmlformats.org/officeDocument/2006/relationships/slide" Target="slides/slide53.xml"/><Relationship Id="rId12" Type="http://schemas.openxmlformats.org/officeDocument/2006/relationships/slide" Target="slides/slide11.xml"/><Relationship Id="rId3" Type="http://schemas.openxmlformats.org/officeDocument/2006/relationships/slide" Target="slides/slide2.xml"/><Relationship Id="rId23" Type="http://schemas.openxmlformats.org/officeDocument/2006/relationships/slide" Target="slides/slide22.xml"/><Relationship Id="rId61" Type="http://schemas.openxmlformats.org/officeDocument/2006/relationships/presProps" Target="presProps.xml"/><Relationship Id="rId53" Type="http://schemas.openxmlformats.org/officeDocument/2006/relationships/slide" Target="slides/slide52.xml"/><Relationship Id="rId26" Type="http://schemas.openxmlformats.org/officeDocument/2006/relationships/slide" Target="slides/slide25.xml"/><Relationship Id="rId30" Type="http://schemas.openxmlformats.org/officeDocument/2006/relationships/slide" Target="slides/slide29.xml"/><Relationship Id="rId11" Type="http://schemas.openxmlformats.org/officeDocument/2006/relationships/slide" Target="slides/slide10.xml"/><Relationship Id="rId29" Type="http://schemas.openxmlformats.org/officeDocument/2006/relationships/slide" Target="slides/slide28.xml"/><Relationship Id="rId16" Type="http://schemas.openxmlformats.org/officeDocument/2006/relationships/slide" Target="slides/slide15.xml"/><Relationship Id="rId33" Type="http://schemas.openxmlformats.org/officeDocument/2006/relationships/slide" Target="slides/slide32.xml"/><Relationship Id="rId41" Type="http://schemas.openxmlformats.org/officeDocument/2006/relationships/slide" Target="slides/slide40.xml"/><Relationship Id="rId5" Type="http://schemas.openxmlformats.org/officeDocument/2006/relationships/slide" Target="slides/slide4.xml"/><Relationship Id="rId15" Type="http://schemas.openxmlformats.org/officeDocument/2006/relationships/slide" Target="slides/slide14.xml"/><Relationship Id="rId22" Type="http://schemas.openxmlformats.org/officeDocument/2006/relationships/slide" Target="slides/slide21.xml"/><Relationship Id="rId21" Type="http://schemas.openxmlformats.org/officeDocument/2006/relationships/slide" Target="slides/slide2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5E308A0-5AA6-42DC-8555-A8A51631DA03}" type="datetimeFigureOut">
              <a:rPr lang="en-US" smtClean="0"/>
              <a:pPr/>
              <a:t>4/23/13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9F6C3A2-1AAF-4762-9006-5FFE039AE7CB}" type="slidenum">
              <a:rPr lang="en-US" smtClean="0"/>
              <a:pPr/>
              <a:t>‹#›</a:t>
            </a:fld>
            <a:endParaRPr lang="en-US"/>
          </a:p>
        </p:txBody>
      </p:sp>
    </p:spTree>
    <p:extLst>
      <p:ext uri="{BB962C8B-B14F-4D97-AF65-F5344CB8AC3E}">
        <p14:creationId xmlns:p14="http://schemas.microsoft.com/office/powerpoint/2010/main" val="18565752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James Gosling: Carnegie</a:t>
            </a:r>
            <a:r>
              <a:rPr lang="en-US" baseline="0" dirty="0" smtClean="0"/>
              <a:t> Melon Graduate who focused his dissertation on Compilers and Mail Systems</a:t>
            </a:r>
          </a:p>
          <a:p>
            <a:r>
              <a:rPr lang="en-US" baseline="0" dirty="0" err="1" smtClean="0"/>
              <a:t>Orignally</a:t>
            </a:r>
            <a:r>
              <a:rPr lang="en-US" baseline="0" dirty="0" smtClean="0"/>
              <a:t> named after the Oak tree that Gosling’s office faced. Later named after the fact that all three were compulsive coffee drinkers during the program’s development.</a:t>
            </a:r>
            <a:endParaRPr lang="en-US" dirty="0"/>
          </a:p>
        </p:txBody>
      </p:sp>
      <p:sp>
        <p:nvSpPr>
          <p:cNvPr id="4" name="Slide Number Placeholder 3"/>
          <p:cNvSpPr>
            <a:spLocks noGrp="1"/>
          </p:cNvSpPr>
          <p:nvPr>
            <p:ph type="sldNum" sz="quarter" idx="10"/>
          </p:nvPr>
        </p:nvSpPr>
        <p:spPr/>
        <p:txBody>
          <a:bodyPr/>
          <a:lstStyle/>
          <a:p>
            <a:fld id="{49F6C3A2-1AAF-4762-9006-5FFE039AE7CB}"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James Gosling: Carnegie</a:t>
            </a:r>
            <a:r>
              <a:rPr lang="en-US" baseline="0" dirty="0" smtClean="0"/>
              <a:t> Melon Graduate who focused his dissertation on Compilers and Mail Systems</a:t>
            </a:r>
          </a:p>
          <a:p>
            <a:r>
              <a:rPr lang="en-US" baseline="0" dirty="0" err="1" smtClean="0"/>
              <a:t>Orignally</a:t>
            </a:r>
            <a:r>
              <a:rPr lang="en-US" baseline="0" dirty="0" smtClean="0"/>
              <a:t> named after the Oak tree that Gosling’s office faced. Later named after the fact that all three were compulsive coffee drinkers during the program’s development.</a:t>
            </a:r>
            <a:endParaRPr lang="en-US" dirty="0"/>
          </a:p>
        </p:txBody>
      </p:sp>
      <p:sp>
        <p:nvSpPr>
          <p:cNvPr id="4" name="Slide Number Placeholder 3"/>
          <p:cNvSpPr>
            <a:spLocks noGrp="1"/>
          </p:cNvSpPr>
          <p:nvPr>
            <p:ph type="sldNum" sz="quarter" idx="10"/>
          </p:nvPr>
        </p:nvSpPr>
        <p:spPr/>
        <p:txBody>
          <a:bodyPr/>
          <a:lstStyle/>
          <a:p>
            <a:fld id="{49F6C3A2-1AAF-4762-9006-5FFE039AE7CB}" type="slidenum">
              <a:rPr lang="en-US" smtClean="0"/>
              <a:pPr/>
              <a:t>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6EC98F4-3B32-43AC-A9B4-F86C8ABD2823}" type="datetimeFigureOut">
              <a:rPr lang="en-US" smtClean="0"/>
              <a:pPr/>
              <a:t>4/23/13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1F9A07-276C-4B0A-B071-C70D32A7E39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EC98F4-3B32-43AC-A9B4-F86C8ABD2823}" type="datetimeFigureOut">
              <a:rPr lang="en-US" smtClean="0"/>
              <a:pPr/>
              <a:t>4/23/13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1F9A07-276C-4B0A-B071-C70D32A7E39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EC98F4-3B32-43AC-A9B4-F86C8ABD2823}" type="datetimeFigureOut">
              <a:rPr lang="en-US" smtClean="0"/>
              <a:pPr/>
              <a:t>4/23/13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1F9A07-276C-4B0A-B071-C70D32A7E39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EC98F4-3B32-43AC-A9B4-F86C8ABD2823}" type="datetimeFigureOut">
              <a:rPr lang="en-US" smtClean="0"/>
              <a:pPr/>
              <a:t>4/23/13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1F9A07-276C-4B0A-B071-C70D32A7E39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6EC98F4-3B32-43AC-A9B4-F86C8ABD2823}" type="datetimeFigureOut">
              <a:rPr lang="en-US" smtClean="0"/>
              <a:pPr/>
              <a:t>4/23/13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1F9A07-276C-4B0A-B071-C70D32A7E39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6EC98F4-3B32-43AC-A9B4-F86C8ABD2823}" type="datetimeFigureOut">
              <a:rPr lang="en-US" smtClean="0"/>
              <a:pPr/>
              <a:t>4/23/13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1F9A07-276C-4B0A-B071-C70D32A7E39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6EC98F4-3B32-43AC-A9B4-F86C8ABD2823}" type="datetimeFigureOut">
              <a:rPr lang="en-US" smtClean="0"/>
              <a:pPr/>
              <a:t>4/23/13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41F9A07-276C-4B0A-B071-C70D32A7E39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6EC98F4-3B32-43AC-A9B4-F86C8ABD2823}" type="datetimeFigureOut">
              <a:rPr lang="en-US" smtClean="0"/>
              <a:pPr/>
              <a:t>4/23/13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1F9A07-276C-4B0A-B071-C70D32A7E39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EC98F4-3B32-43AC-A9B4-F86C8ABD2823}" type="datetimeFigureOut">
              <a:rPr lang="en-US" smtClean="0"/>
              <a:pPr/>
              <a:t>4/23/13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41F9A07-276C-4B0A-B071-C70D32A7E39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6EC98F4-3B32-43AC-A9B4-F86C8ABD2823}" type="datetimeFigureOut">
              <a:rPr lang="en-US" smtClean="0"/>
              <a:pPr/>
              <a:t>4/23/13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1F9A07-276C-4B0A-B071-C70D32A7E39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6EC98F4-3B32-43AC-A9B4-F86C8ABD2823}" type="datetimeFigureOut">
              <a:rPr lang="en-US" smtClean="0"/>
              <a:pPr/>
              <a:t>4/23/13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1F9A07-276C-4B0A-B071-C70D32A7E39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EC98F4-3B32-43AC-A9B4-F86C8ABD2823}" type="datetimeFigureOut">
              <a:rPr lang="en-US" smtClean="0"/>
              <a:pPr/>
              <a:t>4/23/13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1F9A07-276C-4B0A-B071-C70D32A7E39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3"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4" Type="http://schemas.openxmlformats.org/officeDocument/2006/relationships/image" Target="../media/image4.png"/><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3.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Introduction To Java </a:t>
            </a:r>
            <a:br>
              <a:rPr lang="en-US" dirty="0" smtClean="0"/>
            </a:br>
            <a:r>
              <a:rPr lang="en-US" dirty="0" smtClean="0"/>
              <a:t>And Hello World</a:t>
            </a:r>
            <a:endParaRPr lang="en-US" dirty="0"/>
          </a:p>
        </p:txBody>
      </p:sp>
      <p:sp>
        <p:nvSpPr>
          <p:cNvPr id="3" name="Subtitle 2"/>
          <p:cNvSpPr>
            <a:spLocks noGrp="1"/>
          </p:cNvSpPr>
          <p:nvPr>
            <p:ph type="subTitle" idx="1"/>
          </p:nvPr>
        </p:nvSpPr>
        <p:spPr/>
        <p:txBody>
          <a:bodyPr/>
          <a:lstStyle/>
          <a:p>
            <a:endParaRPr lang="en-US"/>
          </a:p>
        </p:txBody>
      </p:sp>
      <p:pic>
        <p:nvPicPr>
          <p:cNvPr id="5124" name="Picture 4" descr="http://blogs.cisco.com/wp-content/uploads/Java-logo.jpg"/>
          <p:cNvPicPr>
            <a:picLocks noChangeAspect="1" noChangeArrowheads="1"/>
          </p:cNvPicPr>
          <p:nvPr/>
        </p:nvPicPr>
        <p:blipFill>
          <a:blip r:embed="rId2" cstate="print"/>
          <a:srcRect/>
          <a:stretch>
            <a:fillRect/>
          </a:stretch>
        </p:blipFill>
        <p:spPr bwMode="auto">
          <a:xfrm>
            <a:off x="4191000" y="3733800"/>
            <a:ext cx="4067175" cy="2499032"/>
          </a:xfrm>
          <a:prstGeom prst="rect">
            <a:avLst/>
          </a:prstGeom>
          <a:noFill/>
        </p:spPr>
      </p:pic>
      <p:pic>
        <p:nvPicPr>
          <p:cNvPr id="5126" name="Picture 6" descr="http://www.howtogeek.com/geekers/up/sshot4efc9623948af.jpg"/>
          <p:cNvPicPr>
            <a:picLocks noChangeAspect="1" noChangeArrowheads="1"/>
          </p:cNvPicPr>
          <p:nvPr/>
        </p:nvPicPr>
        <p:blipFill>
          <a:blip r:embed="rId3" cstate="print"/>
          <a:srcRect/>
          <a:stretch>
            <a:fillRect/>
          </a:stretch>
        </p:blipFill>
        <p:spPr bwMode="auto">
          <a:xfrm>
            <a:off x="990600" y="3733800"/>
            <a:ext cx="2857500" cy="2857500"/>
          </a:xfrm>
          <a:prstGeom prst="rect">
            <a:avLst/>
          </a:prstGeom>
          <a:noFill/>
        </p:spPr>
      </p:pic>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Object-Oriented Programming</a:t>
            </a:r>
            <a:endParaRPr lang="en-US" dirty="0"/>
          </a:p>
        </p:txBody>
      </p:sp>
      <p:sp>
        <p:nvSpPr>
          <p:cNvPr id="3" name="Content Placeholder 2"/>
          <p:cNvSpPr>
            <a:spLocks noGrp="1"/>
          </p:cNvSpPr>
          <p:nvPr>
            <p:ph idx="1"/>
          </p:nvPr>
        </p:nvSpPr>
        <p:spPr/>
        <p:txBody>
          <a:bodyPr>
            <a:normAutofit/>
          </a:bodyPr>
          <a:lstStyle/>
          <a:p>
            <a:r>
              <a:rPr lang="en-US" dirty="0" smtClean="0"/>
              <a:t>Classes are closely related to objects</a:t>
            </a:r>
          </a:p>
          <a:p>
            <a:pPr lvl="1"/>
            <a:r>
              <a:rPr lang="en-US" dirty="0" smtClean="0"/>
              <a:t>Classes: the program code that you write to create objects.</a:t>
            </a:r>
          </a:p>
          <a:p>
            <a:pPr lvl="2"/>
            <a:r>
              <a:rPr lang="en-US" dirty="0" smtClean="0"/>
              <a:t>The class describes the data and methods that define the object’s state and behavior. </a:t>
            </a:r>
          </a:p>
          <a:p>
            <a:pPr lvl="2"/>
            <a:r>
              <a:rPr lang="en-US" dirty="0" smtClean="0"/>
              <a:t>When the program executes, classes are used to create objects.</a:t>
            </a:r>
          </a:p>
          <a:p>
            <a:pPr lvl="2"/>
            <a:endParaRPr lang="en-US" dirty="0"/>
          </a:p>
          <a:p>
            <a:pPr marL="914400" lvl="2" indent="0">
              <a:buNone/>
            </a:pPr>
            <a:endParaRPr lang="en-US" dirty="0" smtClean="0"/>
          </a:p>
        </p:txBody>
      </p:sp>
    </p:spTree>
    <p:extLst>
      <p:ext uri="{BB962C8B-B14F-4D97-AF65-F5344CB8AC3E}">
        <p14:creationId xmlns:p14="http://schemas.microsoft.com/office/powerpoint/2010/main" val="3869640811"/>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Object-Oriented Programming</a:t>
            </a:r>
            <a:endParaRPr lang="en-US" dirty="0"/>
          </a:p>
        </p:txBody>
      </p:sp>
      <p:sp>
        <p:nvSpPr>
          <p:cNvPr id="3" name="Content Placeholder 2"/>
          <p:cNvSpPr>
            <a:spLocks noGrp="1"/>
          </p:cNvSpPr>
          <p:nvPr>
            <p:ph idx="1"/>
          </p:nvPr>
        </p:nvSpPr>
        <p:spPr/>
        <p:txBody>
          <a:bodyPr/>
          <a:lstStyle/>
          <a:p>
            <a:pPr marL="0" lvl="2"/>
            <a:r>
              <a:rPr lang="en-US" dirty="0"/>
              <a:t>Example: The Payroll</a:t>
            </a:r>
          </a:p>
          <a:p>
            <a:pPr marL="457200" lvl="3"/>
            <a:r>
              <a:rPr lang="en-US" dirty="0"/>
              <a:t>The program needs objects to represent the company’s employees</a:t>
            </a:r>
          </a:p>
          <a:p>
            <a:pPr marL="457200" lvl="3"/>
            <a:r>
              <a:rPr lang="en-US" dirty="0"/>
              <a:t>The program would include a class called Employee that defines the data and methods for each Employee object. </a:t>
            </a:r>
          </a:p>
          <a:p>
            <a:pPr marL="457200" lvl="3"/>
            <a:r>
              <a:rPr lang="en-US" dirty="0"/>
              <a:t>When the program runs it uses this class to create an object for each of your company’s employees</a:t>
            </a:r>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Java API</a:t>
            </a:r>
            <a:endParaRPr lang="en-US" dirty="0"/>
          </a:p>
        </p:txBody>
      </p:sp>
      <p:sp>
        <p:nvSpPr>
          <p:cNvPr id="3" name="Content Placeholder 2"/>
          <p:cNvSpPr>
            <a:spLocks noGrp="1"/>
          </p:cNvSpPr>
          <p:nvPr>
            <p:ph idx="1"/>
          </p:nvPr>
        </p:nvSpPr>
        <p:spPr/>
        <p:txBody>
          <a:bodyPr/>
          <a:lstStyle/>
          <a:p>
            <a:r>
              <a:rPr lang="en-US" dirty="0" smtClean="0"/>
              <a:t>Java Application Programming Interface: a library of classes that provide commonly used utility functions that most Java programs can not do without.</a:t>
            </a:r>
            <a:endParaRPr lang="en-US" dirty="0"/>
          </a:p>
          <a:p>
            <a:pPr marL="0" indent="0">
              <a:buNone/>
            </a:pPr>
            <a:endParaRPr lang="en-US" dirty="0" smtClean="0"/>
          </a:p>
          <a:p>
            <a:r>
              <a:rPr lang="en-US" dirty="0" smtClean="0"/>
              <a:t>The Java Language has 50 Keywords</a:t>
            </a:r>
          </a:p>
          <a:p>
            <a:r>
              <a:rPr lang="en-US" dirty="0" smtClean="0"/>
              <a:t>The Java Language has several thousand classes.</a:t>
            </a:r>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Features of Java</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Type Checking: The way that a language handles variables that store different types of data.</a:t>
            </a:r>
          </a:p>
          <a:p>
            <a:r>
              <a:rPr lang="en-US" dirty="0" smtClean="0"/>
              <a:t>Java does complete type checking at runtime.</a:t>
            </a:r>
          </a:p>
          <a:p>
            <a:pPr marL="0" indent="0">
              <a:buNone/>
            </a:pPr>
            <a:endParaRPr lang="en-US" dirty="0" smtClean="0"/>
          </a:p>
          <a:p>
            <a:r>
              <a:rPr lang="en-US" dirty="0" smtClean="0"/>
              <a:t>Automatic Memory Management: You do not have to explicitly release memory when you are done with it.</a:t>
            </a:r>
          </a:p>
          <a:p>
            <a:pPr lvl="1"/>
            <a:r>
              <a:rPr lang="en-US" dirty="0" smtClean="0"/>
              <a:t>The Java Virtual Machine has a special process called the garbage collector that determines when data is no longer being used and automatically deletes that data.</a:t>
            </a:r>
          </a:p>
          <a:p>
            <a:pPr lvl="1"/>
            <a:r>
              <a:rPr lang="en-US" dirty="0" smtClean="0"/>
              <a:t>The result, speedier computing. </a:t>
            </a:r>
          </a:p>
          <a:p>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Features of Java</a:t>
            </a:r>
            <a:endParaRPr lang="en-US" dirty="0"/>
          </a:p>
        </p:txBody>
      </p:sp>
      <p:sp>
        <p:nvSpPr>
          <p:cNvPr id="3" name="Content Placeholder 2"/>
          <p:cNvSpPr>
            <a:spLocks noGrp="1"/>
          </p:cNvSpPr>
          <p:nvPr>
            <p:ph idx="1"/>
          </p:nvPr>
        </p:nvSpPr>
        <p:spPr/>
        <p:txBody>
          <a:bodyPr>
            <a:normAutofit lnSpcReduction="10000"/>
          </a:bodyPr>
          <a:lstStyle/>
          <a:p>
            <a:r>
              <a:rPr lang="en-US" dirty="0" smtClean="0"/>
              <a:t>Exception Handling</a:t>
            </a:r>
          </a:p>
          <a:p>
            <a:pPr lvl="1"/>
            <a:r>
              <a:rPr lang="en-US" dirty="0" smtClean="0"/>
              <a:t>The Java Runtime Environment intercepts and folds errors of all types into a special type of object called an exception object.</a:t>
            </a:r>
          </a:p>
          <a:p>
            <a:pPr marL="0" lvl="1">
              <a:buFont typeface="Arial"/>
              <a:buChar char="•"/>
            </a:pPr>
            <a:r>
              <a:rPr lang="en-US" dirty="0" smtClean="0"/>
              <a:t>Java requires that any statement that can potentially cause an exception be bracketed by code that can catch and handle the exception.</a:t>
            </a:r>
          </a:p>
          <a:p>
            <a:pPr marL="0" lvl="1">
              <a:buFont typeface="Arial"/>
              <a:buChar char="•"/>
            </a:pPr>
            <a:r>
              <a:rPr lang="en-US" dirty="0" smtClean="0"/>
              <a:t>When programming in Java you must anticipate errors that can occur while your programming is running. </a:t>
            </a:r>
          </a:p>
          <a:p>
            <a:endParaRPr lang="en-US" dirty="0" smtClean="0"/>
          </a:p>
        </p:txBody>
      </p:sp>
    </p:spTree>
    <p:extLst>
      <p:ext uri="{BB962C8B-B14F-4D97-AF65-F5344CB8AC3E}">
        <p14:creationId xmlns:p14="http://schemas.microsoft.com/office/powerpoint/2010/main" val="2303061308"/>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Downside</a:t>
            </a:r>
            <a:endParaRPr lang="en-US" dirty="0"/>
          </a:p>
        </p:txBody>
      </p:sp>
      <p:sp>
        <p:nvSpPr>
          <p:cNvPr id="3" name="Content Placeholder 2"/>
          <p:cNvSpPr>
            <a:spLocks noGrp="1"/>
          </p:cNvSpPr>
          <p:nvPr>
            <p:ph idx="1"/>
          </p:nvPr>
        </p:nvSpPr>
        <p:spPr/>
        <p:txBody>
          <a:bodyPr>
            <a:normAutofit/>
          </a:bodyPr>
          <a:lstStyle/>
          <a:p>
            <a:r>
              <a:rPr lang="en-US" dirty="0" smtClean="0"/>
              <a:t>The API (Application Programming Interface) is gigantic.</a:t>
            </a:r>
          </a:p>
          <a:p>
            <a:r>
              <a:rPr lang="en-US" dirty="0" smtClean="0"/>
              <a:t>Some API classes are over complicated</a:t>
            </a:r>
          </a:p>
          <a:p>
            <a:r>
              <a:rPr lang="en-US" dirty="0" smtClean="0"/>
              <a:t>Java does not directly support decimal data.</a:t>
            </a:r>
          </a:p>
          <a:p>
            <a:pPr lvl="1"/>
            <a:r>
              <a:rPr lang="en-US" dirty="0" smtClean="0"/>
              <a:t>Without special coding, Java does not know how to add.</a:t>
            </a:r>
          </a:p>
          <a:p>
            <a:endParaRPr lang="en-US" dirty="0" smtClean="0"/>
          </a:p>
        </p:txBody>
      </p:sp>
    </p:spTree>
    <p:extLst>
      <p:ext uri="{BB962C8B-B14F-4D97-AF65-F5344CB8AC3E}">
        <p14:creationId xmlns:p14="http://schemas.microsoft.com/office/powerpoint/2010/main" val="2159594603"/>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marL="0" indent="0" algn="ctr">
              <a:buNone/>
            </a:pPr>
            <a:endParaRPr lang="en-US" sz="7000" dirty="0" smtClean="0"/>
          </a:p>
          <a:p>
            <a:pPr marL="0" indent="0" algn="ctr">
              <a:buNone/>
            </a:pPr>
            <a:r>
              <a:rPr lang="en-US" sz="8800" dirty="0" smtClean="0"/>
              <a:t>HELLO WORLD</a:t>
            </a:r>
          </a:p>
          <a:p>
            <a:endParaRPr lang="en-US" dirty="0" smtClean="0"/>
          </a:p>
        </p:txBody>
      </p:sp>
    </p:spTree>
    <p:extLst>
      <p:ext uri="{BB962C8B-B14F-4D97-AF65-F5344CB8AC3E}">
        <p14:creationId xmlns:p14="http://schemas.microsoft.com/office/powerpoint/2010/main" val="2955921447"/>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Hello World</a:t>
            </a:r>
            <a:endParaRPr lang="en-US" dirty="0"/>
          </a:p>
        </p:txBody>
      </p:sp>
      <p:sp>
        <p:nvSpPr>
          <p:cNvPr id="3" name="Content Placeholder 2"/>
          <p:cNvSpPr>
            <a:spLocks noGrp="1"/>
          </p:cNvSpPr>
          <p:nvPr>
            <p:ph idx="1"/>
          </p:nvPr>
        </p:nvSpPr>
        <p:spPr/>
        <p:txBody>
          <a:bodyPr>
            <a:normAutofit/>
          </a:bodyPr>
          <a:lstStyle/>
          <a:p>
            <a:pPr>
              <a:buNone/>
            </a:pPr>
            <a:r>
              <a:rPr lang="en-US" dirty="0" smtClean="0"/>
              <a:t>public class </a:t>
            </a:r>
            <a:r>
              <a:rPr lang="en-US" dirty="0" err="1" smtClean="0"/>
              <a:t>HelloApp</a:t>
            </a:r>
            <a:endParaRPr lang="en-US" dirty="0" smtClean="0"/>
          </a:p>
          <a:p>
            <a:pPr>
              <a:buNone/>
            </a:pPr>
            <a:r>
              <a:rPr lang="en-US" dirty="0" smtClean="0"/>
              <a:t>{</a:t>
            </a:r>
          </a:p>
          <a:p>
            <a:pPr>
              <a:buNone/>
            </a:pPr>
            <a:r>
              <a:rPr lang="en-US" dirty="0" smtClean="0"/>
              <a:t>    public static void main (String [] </a:t>
            </a:r>
            <a:r>
              <a:rPr lang="en-US" dirty="0" err="1" smtClean="0"/>
              <a:t>args</a:t>
            </a:r>
            <a:r>
              <a:rPr lang="en-US" dirty="0" smtClean="0"/>
              <a:t>)</a:t>
            </a:r>
          </a:p>
          <a:p>
            <a:pPr>
              <a:buNone/>
            </a:pPr>
            <a:r>
              <a:rPr lang="en-US" dirty="0" smtClean="0"/>
              <a:t>    {</a:t>
            </a:r>
          </a:p>
          <a:p>
            <a:pPr>
              <a:buNone/>
            </a:pPr>
            <a:r>
              <a:rPr lang="en-US" dirty="0" smtClean="0"/>
              <a:t>        </a:t>
            </a:r>
            <a:r>
              <a:rPr lang="en-US" dirty="0" err="1" smtClean="0"/>
              <a:t>System.out.println</a:t>
            </a:r>
            <a:r>
              <a:rPr lang="en-US" dirty="0" smtClean="0"/>
              <a:t> ("Hello, World!");      </a:t>
            </a:r>
          </a:p>
          <a:p>
            <a:pPr>
              <a:buNone/>
            </a:pPr>
            <a:r>
              <a:rPr lang="en-US" dirty="0" smtClean="0"/>
              <a:t>    }</a:t>
            </a:r>
          </a:p>
          <a:p>
            <a:pPr>
              <a:buNone/>
            </a:pPr>
            <a:r>
              <a:rPr lang="en-US" dirty="0" smtClean="0"/>
              <a:t>}</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Hello World</a:t>
            </a:r>
            <a:endParaRPr lang="en-US" dirty="0"/>
          </a:p>
        </p:txBody>
      </p:sp>
      <p:sp>
        <p:nvSpPr>
          <p:cNvPr id="3" name="Content Placeholder 2"/>
          <p:cNvSpPr>
            <a:spLocks noGrp="1"/>
          </p:cNvSpPr>
          <p:nvPr>
            <p:ph idx="1"/>
          </p:nvPr>
        </p:nvSpPr>
        <p:spPr/>
        <p:txBody>
          <a:bodyPr>
            <a:normAutofit/>
          </a:bodyPr>
          <a:lstStyle/>
          <a:p>
            <a:pPr>
              <a:buNone/>
            </a:pPr>
            <a:r>
              <a:rPr lang="en-US" dirty="0" smtClean="0">
                <a:solidFill>
                  <a:srgbClr val="FF0000"/>
                </a:solidFill>
              </a:rPr>
              <a:t>public</a:t>
            </a:r>
            <a:r>
              <a:rPr lang="en-US" dirty="0" smtClean="0"/>
              <a:t> class </a:t>
            </a:r>
            <a:r>
              <a:rPr lang="en-US" dirty="0" err="1" smtClean="0"/>
              <a:t>HelloApp</a:t>
            </a:r>
            <a:endParaRPr lang="en-US" dirty="0" smtClean="0"/>
          </a:p>
          <a:p>
            <a:pPr>
              <a:buNone/>
            </a:pPr>
            <a:endParaRPr lang="en-US" dirty="0" smtClean="0"/>
          </a:p>
          <a:p>
            <a:r>
              <a:rPr lang="en-US" dirty="0" smtClean="0"/>
              <a:t>A Keyword of the Java Language. </a:t>
            </a:r>
          </a:p>
          <a:p>
            <a:r>
              <a:rPr lang="en-US" dirty="0" smtClean="0"/>
              <a:t>States that the elements that follow (a class named </a:t>
            </a:r>
            <a:r>
              <a:rPr lang="en-US" dirty="0" err="1" smtClean="0"/>
              <a:t>HelloApp</a:t>
            </a:r>
            <a:r>
              <a:rPr lang="en-US" dirty="0" smtClean="0"/>
              <a:t>) should be made public </a:t>
            </a:r>
          </a:p>
          <a:p>
            <a:r>
              <a:rPr lang="en-US" dirty="0" smtClean="0"/>
              <a:t>Public = Accessible To Other Classes</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Hello World</a:t>
            </a:r>
            <a:endParaRPr lang="en-US" dirty="0"/>
          </a:p>
        </p:txBody>
      </p:sp>
      <p:sp>
        <p:nvSpPr>
          <p:cNvPr id="3" name="Content Placeholder 2"/>
          <p:cNvSpPr>
            <a:spLocks noGrp="1"/>
          </p:cNvSpPr>
          <p:nvPr>
            <p:ph idx="1"/>
          </p:nvPr>
        </p:nvSpPr>
        <p:spPr/>
        <p:txBody>
          <a:bodyPr>
            <a:normAutofit/>
          </a:bodyPr>
          <a:lstStyle/>
          <a:p>
            <a:pPr>
              <a:buNone/>
            </a:pPr>
            <a:r>
              <a:rPr lang="en-US" dirty="0" smtClean="0"/>
              <a:t>public </a:t>
            </a:r>
            <a:r>
              <a:rPr lang="en-US" dirty="0" smtClean="0">
                <a:solidFill>
                  <a:srgbClr val="FF0000"/>
                </a:solidFill>
              </a:rPr>
              <a:t>class</a:t>
            </a:r>
            <a:r>
              <a:rPr lang="en-US" dirty="0" smtClean="0"/>
              <a:t> </a:t>
            </a:r>
            <a:r>
              <a:rPr lang="en-US" dirty="0" err="1" smtClean="0"/>
              <a:t>HelloApp</a:t>
            </a:r>
            <a:endParaRPr lang="en-US" dirty="0" smtClean="0"/>
          </a:p>
          <a:p>
            <a:r>
              <a:rPr lang="en-US" dirty="0" smtClean="0"/>
              <a:t>A Keyword Of The Java Language</a:t>
            </a:r>
          </a:p>
          <a:p>
            <a:r>
              <a:rPr lang="en-US" dirty="0" smtClean="0"/>
              <a:t>Indicates That The Element Defined Here Is A Class.</a:t>
            </a:r>
          </a:p>
          <a:p>
            <a:pPr marL="742950" lvl="2" indent="-342900"/>
            <a:r>
              <a:rPr lang="en-US" dirty="0" smtClean="0"/>
              <a:t>All Java Programs Are Made Up Of One Or More Classes.</a:t>
            </a:r>
          </a:p>
          <a:p>
            <a:r>
              <a:rPr lang="en-US" dirty="0" smtClean="0"/>
              <a:t>A class definition contains code that defines the behavior of the objects created and used by the program.</a:t>
            </a:r>
          </a:p>
          <a:p>
            <a:pPr>
              <a:buNone/>
            </a:pPr>
            <a:endParaRPr lang="en-US" dirty="0" smtClean="0"/>
          </a:p>
          <a:p>
            <a:pPr lvl="1">
              <a:buFont typeface="Arial" pitchFamily="34" charset="0"/>
              <a:buChar char="•"/>
            </a:pPr>
            <a:endParaRPr lang="en-US" dirty="0"/>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Java History</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Developed By Sun Microsystems  (merged with Oracle  on January 27, 2010)</a:t>
            </a:r>
          </a:p>
          <a:p>
            <a:pPr lvl="1">
              <a:buFont typeface="Arial" pitchFamily="34" charset="0"/>
              <a:buChar char="•"/>
            </a:pPr>
            <a:r>
              <a:rPr lang="en-US" dirty="0" smtClean="0"/>
              <a:t>Projected Headed By </a:t>
            </a:r>
            <a:r>
              <a:rPr lang="en-US" b="1" dirty="0" smtClean="0"/>
              <a:t>James Gosling</a:t>
            </a:r>
            <a:r>
              <a:rPr lang="en-US" dirty="0" smtClean="0"/>
              <a:t>, Mike Sheridan, and Patrick </a:t>
            </a:r>
            <a:r>
              <a:rPr lang="en-US" dirty="0" err="1" smtClean="0"/>
              <a:t>Naughton</a:t>
            </a:r>
            <a:r>
              <a:rPr lang="en-US" dirty="0" smtClean="0"/>
              <a:t>.</a:t>
            </a:r>
          </a:p>
          <a:p>
            <a:r>
              <a:rPr lang="en-US" dirty="0" smtClean="0"/>
              <a:t>Originally named Oak and then changed to Green before becoming Java. </a:t>
            </a:r>
          </a:p>
          <a:p>
            <a:r>
              <a:rPr lang="en-US" dirty="0" smtClean="0"/>
              <a:t>Developed in 1994. First stable release in 1995</a:t>
            </a:r>
          </a:p>
          <a:p>
            <a:endParaRPr lang="en-US" dirty="0" smtClean="0"/>
          </a:p>
          <a:p>
            <a:r>
              <a:rPr lang="en-US" dirty="0" smtClean="0"/>
              <a:t>Sun </a:t>
            </a:r>
            <a:r>
              <a:rPr lang="en-US" dirty="0" err="1" smtClean="0"/>
              <a:t>Microsystem’s</a:t>
            </a:r>
            <a:r>
              <a:rPr lang="en-US" dirty="0" smtClean="0"/>
              <a:t> Tag Line:</a:t>
            </a:r>
          </a:p>
          <a:p>
            <a:pPr lvl="1">
              <a:buFont typeface="Arial" pitchFamily="34" charset="0"/>
              <a:buChar char="•"/>
            </a:pPr>
            <a:r>
              <a:rPr lang="en-US" dirty="0" smtClean="0"/>
              <a:t>“Write Once, Run Anywhere”</a:t>
            </a:r>
          </a:p>
          <a:p>
            <a:r>
              <a:rPr lang="en-US" dirty="0" smtClean="0"/>
              <a:t>The Public’s Initial Reaction:</a:t>
            </a:r>
          </a:p>
          <a:p>
            <a:pPr lvl="1">
              <a:buFont typeface="Arial" pitchFamily="34" charset="0"/>
              <a:buChar char="•"/>
            </a:pPr>
            <a:r>
              <a:rPr lang="en-US" dirty="0" smtClean="0"/>
              <a:t>“Write Once, Debug Everywhere”</a:t>
            </a:r>
          </a:p>
          <a:p>
            <a:pPr>
              <a:buNone/>
            </a:pPr>
            <a:endParaRPr lang="en-US" dirty="0" smtClean="0"/>
          </a:p>
          <a:p>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Hello World</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dirty="0" smtClean="0"/>
              <a:t>public class </a:t>
            </a:r>
            <a:r>
              <a:rPr lang="en-US" dirty="0" err="1" smtClean="0">
                <a:solidFill>
                  <a:srgbClr val="FF0000"/>
                </a:solidFill>
              </a:rPr>
              <a:t>HelloApp</a:t>
            </a:r>
            <a:endParaRPr lang="en-US" dirty="0" smtClean="0">
              <a:solidFill>
                <a:srgbClr val="FF0000"/>
              </a:solidFill>
            </a:endParaRPr>
          </a:p>
          <a:p>
            <a:r>
              <a:rPr lang="en-US" dirty="0" smtClean="0"/>
              <a:t>An Identifier* that provides the name for the class being defined here. </a:t>
            </a:r>
          </a:p>
          <a:p>
            <a:r>
              <a:rPr lang="en-US" dirty="0" smtClean="0"/>
              <a:t>Unlike keywords, Identifiers are words that YOU create.</a:t>
            </a:r>
          </a:p>
          <a:p>
            <a:r>
              <a:rPr lang="en-US" dirty="0" smtClean="0"/>
              <a:t>Identifiers provide names for various elements that you use in your program.</a:t>
            </a:r>
          </a:p>
          <a:p>
            <a:pPr>
              <a:buNone/>
            </a:pPr>
            <a:endParaRPr lang="en-US" dirty="0"/>
          </a:p>
          <a:p>
            <a:pPr>
              <a:buNone/>
            </a:pPr>
            <a:r>
              <a:rPr lang="en-US" dirty="0" smtClean="0"/>
              <a:t>*Though Identifier is the correct term it is sometimes referred to as a symbol or name.</a:t>
            </a:r>
          </a:p>
        </p:txBody>
      </p:sp>
    </p:spTree>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Hello World</a:t>
            </a:r>
            <a:endParaRPr lang="en-US" dirty="0"/>
          </a:p>
        </p:txBody>
      </p:sp>
      <p:sp>
        <p:nvSpPr>
          <p:cNvPr id="3" name="Content Placeholder 2"/>
          <p:cNvSpPr>
            <a:spLocks noGrp="1"/>
          </p:cNvSpPr>
          <p:nvPr>
            <p:ph idx="1"/>
          </p:nvPr>
        </p:nvSpPr>
        <p:spPr/>
        <p:txBody>
          <a:bodyPr>
            <a:normAutofit fontScale="85000" lnSpcReduction="20000"/>
          </a:bodyPr>
          <a:lstStyle/>
          <a:p>
            <a:pPr>
              <a:buNone/>
            </a:pPr>
            <a:r>
              <a:rPr lang="en-US" dirty="0" smtClean="0"/>
              <a:t>public class </a:t>
            </a:r>
            <a:r>
              <a:rPr lang="en-US" dirty="0" err="1" smtClean="0"/>
              <a:t>HelloApp</a:t>
            </a:r>
            <a:endParaRPr lang="en-US" dirty="0" smtClean="0"/>
          </a:p>
          <a:p>
            <a:pPr>
              <a:buNone/>
            </a:pPr>
            <a:r>
              <a:rPr lang="en-US" dirty="0" smtClean="0">
                <a:solidFill>
                  <a:srgbClr val="FF0000"/>
                </a:solidFill>
              </a:rPr>
              <a:t>{</a:t>
            </a:r>
          </a:p>
          <a:p>
            <a:pPr>
              <a:buNone/>
            </a:pPr>
            <a:r>
              <a:rPr lang="en-US" dirty="0" smtClean="0"/>
              <a:t>    public static void main (String [] </a:t>
            </a:r>
            <a:r>
              <a:rPr lang="en-US" dirty="0" err="1" smtClean="0"/>
              <a:t>args</a:t>
            </a:r>
            <a:r>
              <a:rPr lang="en-US" dirty="0" smtClean="0"/>
              <a:t>)</a:t>
            </a:r>
          </a:p>
          <a:p>
            <a:pPr>
              <a:buNone/>
            </a:pPr>
            <a:r>
              <a:rPr lang="en-US" dirty="0" smtClean="0"/>
              <a:t>    {</a:t>
            </a:r>
          </a:p>
          <a:p>
            <a:pPr>
              <a:buNone/>
            </a:pPr>
            <a:r>
              <a:rPr lang="en-US" dirty="0" smtClean="0"/>
              <a:t>        </a:t>
            </a:r>
            <a:r>
              <a:rPr lang="en-US" dirty="0" err="1" smtClean="0"/>
              <a:t>System.out.println</a:t>
            </a:r>
            <a:r>
              <a:rPr lang="en-US" dirty="0" smtClean="0"/>
              <a:t> ("Hello, World!");     </a:t>
            </a:r>
          </a:p>
          <a:p>
            <a:pPr>
              <a:buNone/>
            </a:pPr>
            <a:r>
              <a:rPr lang="en-US" dirty="0" smtClean="0"/>
              <a:t>    }</a:t>
            </a:r>
          </a:p>
          <a:p>
            <a:pPr>
              <a:buNone/>
            </a:pPr>
            <a:r>
              <a:rPr lang="en-US" dirty="0" smtClean="0">
                <a:solidFill>
                  <a:srgbClr val="FF0000"/>
                </a:solidFill>
              </a:rPr>
              <a:t>}</a:t>
            </a:r>
          </a:p>
          <a:p>
            <a:pPr>
              <a:buNone/>
            </a:pPr>
            <a:endParaRPr lang="en-US" dirty="0" smtClean="0"/>
          </a:p>
          <a:p>
            <a:pPr>
              <a:buNone/>
            </a:pPr>
            <a:r>
              <a:rPr lang="en-US" dirty="0" smtClean="0">
                <a:solidFill>
                  <a:srgbClr val="FF0000"/>
                </a:solidFill>
              </a:rPr>
              <a:t>{ </a:t>
            </a:r>
            <a:r>
              <a:rPr lang="en-US" dirty="0" smtClean="0"/>
              <a:t>and</a:t>
            </a:r>
            <a:r>
              <a:rPr lang="en-US" dirty="0" smtClean="0">
                <a:solidFill>
                  <a:srgbClr val="FF0000"/>
                </a:solidFill>
              </a:rPr>
              <a:t> }</a:t>
            </a:r>
            <a:r>
              <a:rPr lang="en-US" dirty="0" smtClean="0"/>
              <a:t>: Define the beginning and end of the Body of the class. Everything between these brackets belong to the class.</a:t>
            </a:r>
            <a:endParaRPr lang="en-US" dirty="0">
              <a:solidFill>
                <a:srgbClr val="FF0000"/>
              </a:solidFill>
            </a:endParaRPr>
          </a:p>
          <a:p>
            <a:pPr>
              <a:buNone/>
            </a:pPr>
            <a:endParaRPr lang="en-US" dirty="0"/>
          </a:p>
        </p:txBody>
      </p:sp>
    </p:spTree>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Hello World</a:t>
            </a:r>
            <a:endParaRPr lang="en-US" dirty="0"/>
          </a:p>
        </p:txBody>
      </p:sp>
      <p:sp>
        <p:nvSpPr>
          <p:cNvPr id="3" name="Content Placeholder 2"/>
          <p:cNvSpPr>
            <a:spLocks noGrp="1"/>
          </p:cNvSpPr>
          <p:nvPr>
            <p:ph idx="1"/>
          </p:nvPr>
        </p:nvSpPr>
        <p:spPr/>
        <p:txBody>
          <a:bodyPr>
            <a:normAutofit fontScale="77500" lnSpcReduction="20000"/>
          </a:bodyPr>
          <a:lstStyle/>
          <a:p>
            <a:pPr>
              <a:buNone/>
            </a:pPr>
            <a:r>
              <a:rPr lang="en-US" dirty="0" smtClean="0"/>
              <a:t>public class </a:t>
            </a:r>
            <a:r>
              <a:rPr lang="en-US" dirty="0" err="1" smtClean="0"/>
              <a:t>HelloApp</a:t>
            </a:r>
            <a:endParaRPr lang="en-US" dirty="0" smtClean="0"/>
          </a:p>
          <a:p>
            <a:pPr>
              <a:buNone/>
            </a:pPr>
            <a:r>
              <a:rPr lang="en-US" dirty="0" smtClean="0"/>
              <a:t>{</a:t>
            </a:r>
          </a:p>
          <a:p>
            <a:pPr>
              <a:buNone/>
            </a:pPr>
            <a:r>
              <a:rPr lang="en-US" dirty="0" smtClean="0"/>
              <a:t>    </a:t>
            </a:r>
            <a:r>
              <a:rPr lang="en-US" dirty="0" smtClean="0">
                <a:solidFill>
                  <a:srgbClr val="FF0000"/>
                </a:solidFill>
              </a:rPr>
              <a:t>public</a:t>
            </a:r>
            <a:r>
              <a:rPr lang="en-US" dirty="0" smtClean="0"/>
              <a:t> static void main (String [] </a:t>
            </a:r>
            <a:r>
              <a:rPr lang="en-US" dirty="0" err="1" smtClean="0"/>
              <a:t>args</a:t>
            </a:r>
            <a:r>
              <a:rPr lang="en-US" dirty="0" smtClean="0"/>
              <a:t>)</a:t>
            </a:r>
          </a:p>
          <a:p>
            <a:pPr>
              <a:buNone/>
            </a:pPr>
            <a:endParaRPr lang="en-US" dirty="0"/>
          </a:p>
          <a:p>
            <a:r>
              <a:rPr lang="en-US" dirty="0" smtClean="0"/>
              <a:t>Public keyword is used to indicate that a METHOD should have public access. </a:t>
            </a:r>
          </a:p>
          <a:p>
            <a:r>
              <a:rPr lang="en-US" dirty="0" smtClean="0"/>
              <a:t>Classes other than </a:t>
            </a:r>
            <a:r>
              <a:rPr lang="en-US" dirty="0" err="1" smtClean="0"/>
              <a:t>HelloApp</a:t>
            </a:r>
            <a:r>
              <a:rPr lang="en-US" dirty="0" smtClean="0"/>
              <a:t> can use it. </a:t>
            </a:r>
          </a:p>
          <a:p>
            <a:r>
              <a:rPr lang="en-US" dirty="0" smtClean="0"/>
              <a:t>All Java programs must have at least one class that declares a public method named main.</a:t>
            </a:r>
          </a:p>
          <a:p>
            <a:pPr lvl="1">
              <a:buFont typeface="Arial"/>
              <a:buChar char="•"/>
            </a:pPr>
            <a:r>
              <a:rPr lang="en-US" dirty="0" smtClean="0"/>
              <a:t>The main method contains the statements that are executed when you run the program</a:t>
            </a:r>
          </a:p>
          <a:p>
            <a:pPr marL="457200" lvl="1" indent="0">
              <a:buNone/>
            </a:pPr>
            <a:endParaRPr lang="en-US" sz="1400" b="1" dirty="0"/>
          </a:p>
          <a:p>
            <a:pPr marL="0" lvl="1" indent="0">
              <a:buNone/>
            </a:pPr>
            <a:r>
              <a:rPr lang="en-US" b="1" dirty="0" smtClean="0"/>
              <a:t>Method</a:t>
            </a:r>
            <a:r>
              <a:rPr lang="en-US" dirty="0"/>
              <a:t>: a unit of code that can calculate and return a value</a:t>
            </a:r>
          </a:p>
          <a:p>
            <a:pPr marL="457200" lvl="1" indent="0">
              <a:buNone/>
            </a:pPr>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Hello World</a:t>
            </a:r>
            <a:endParaRPr lang="en-US" dirty="0"/>
          </a:p>
        </p:txBody>
      </p:sp>
      <p:sp>
        <p:nvSpPr>
          <p:cNvPr id="3" name="Content Placeholder 2"/>
          <p:cNvSpPr>
            <a:spLocks noGrp="1"/>
          </p:cNvSpPr>
          <p:nvPr>
            <p:ph idx="1"/>
          </p:nvPr>
        </p:nvSpPr>
        <p:spPr/>
        <p:txBody>
          <a:bodyPr>
            <a:normAutofit/>
          </a:bodyPr>
          <a:lstStyle/>
          <a:p>
            <a:pPr>
              <a:buNone/>
            </a:pPr>
            <a:r>
              <a:rPr lang="en-US" dirty="0" smtClean="0"/>
              <a:t>public class </a:t>
            </a:r>
            <a:r>
              <a:rPr lang="en-US" dirty="0" err="1" smtClean="0"/>
              <a:t>HelloApp</a:t>
            </a:r>
            <a:endParaRPr lang="en-US" dirty="0" smtClean="0"/>
          </a:p>
          <a:p>
            <a:pPr>
              <a:buNone/>
            </a:pPr>
            <a:r>
              <a:rPr lang="en-US" dirty="0" smtClean="0"/>
              <a:t>{</a:t>
            </a:r>
          </a:p>
          <a:p>
            <a:pPr>
              <a:buNone/>
            </a:pPr>
            <a:r>
              <a:rPr lang="en-US" dirty="0" smtClean="0"/>
              <a:t>    public </a:t>
            </a:r>
            <a:r>
              <a:rPr lang="en-US" dirty="0" smtClean="0">
                <a:solidFill>
                  <a:srgbClr val="FF0000"/>
                </a:solidFill>
              </a:rPr>
              <a:t>static</a:t>
            </a:r>
            <a:r>
              <a:rPr lang="en-US" dirty="0" smtClean="0"/>
              <a:t> void main (String [] </a:t>
            </a:r>
            <a:r>
              <a:rPr lang="en-US" dirty="0" err="1" smtClean="0"/>
              <a:t>args</a:t>
            </a:r>
            <a:r>
              <a:rPr lang="en-US" dirty="0" smtClean="0"/>
              <a:t>)</a:t>
            </a:r>
          </a:p>
          <a:p>
            <a:pPr>
              <a:buNone/>
            </a:pPr>
            <a:endParaRPr lang="en-US" dirty="0" smtClean="0"/>
          </a:p>
          <a:p>
            <a:r>
              <a:rPr lang="en-US" dirty="0" smtClean="0"/>
              <a:t>  The Java language requires that you specify static when you declare the main method</a:t>
            </a:r>
          </a:p>
          <a:p>
            <a:pPr lvl="1">
              <a:buFont typeface="Arial"/>
              <a:buChar char="•"/>
            </a:pPr>
            <a:r>
              <a:rPr lang="en-US" dirty="0" smtClean="0"/>
              <a:t>Static to be explained in future lessons. </a:t>
            </a:r>
            <a:endParaRPr lang="en-US" dirty="0"/>
          </a:p>
        </p:txBody>
      </p:sp>
    </p:spTree>
    <p:extLst>
      <p:ext uri="{BB962C8B-B14F-4D97-AF65-F5344CB8AC3E}">
        <p14:creationId xmlns:p14="http://schemas.microsoft.com/office/powerpoint/2010/main" val="1108122443"/>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Hello World</a:t>
            </a:r>
            <a:endParaRPr lang="en-US" dirty="0"/>
          </a:p>
        </p:txBody>
      </p:sp>
      <p:sp>
        <p:nvSpPr>
          <p:cNvPr id="3" name="Content Placeholder 2"/>
          <p:cNvSpPr>
            <a:spLocks noGrp="1"/>
          </p:cNvSpPr>
          <p:nvPr>
            <p:ph idx="1"/>
          </p:nvPr>
        </p:nvSpPr>
        <p:spPr/>
        <p:txBody>
          <a:bodyPr>
            <a:normAutofit lnSpcReduction="10000"/>
          </a:bodyPr>
          <a:lstStyle/>
          <a:p>
            <a:pPr>
              <a:buNone/>
            </a:pPr>
            <a:r>
              <a:rPr lang="en-US" dirty="0" smtClean="0"/>
              <a:t>public class </a:t>
            </a:r>
            <a:r>
              <a:rPr lang="en-US" dirty="0" err="1" smtClean="0"/>
              <a:t>HelloApp</a:t>
            </a:r>
            <a:endParaRPr lang="en-US" dirty="0" smtClean="0"/>
          </a:p>
          <a:p>
            <a:pPr>
              <a:buNone/>
            </a:pPr>
            <a:r>
              <a:rPr lang="en-US" dirty="0" smtClean="0"/>
              <a:t>{</a:t>
            </a:r>
          </a:p>
          <a:p>
            <a:pPr>
              <a:buNone/>
            </a:pPr>
            <a:r>
              <a:rPr lang="en-US" dirty="0" smtClean="0"/>
              <a:t>    public static </a:t>
            </a:r>
            <a:r>
              <a:rPr lang="en-US" dirty="0" smtClean="0">
                <a:solidFill>
                  <a:srgbClr val="FF0000"/>
                </a:solidFill>
              </a:rPr>
              <a:t>void</a:t>
            </a:r>
            <a:r>
              <a:rPr lang="en-US" dirty="0" smtClean="0"/>
              <a:t> main (String [] </a:t>
            </a:r>
            <a:r>
              <a:rPr lang="en-US" dirty="0" err="1" smtClean="0"/>
              <a:t>args</a:t>
            </a:r>
            <a:r>
              <a:rPr lang="en-US" dirty="0" smtClean="0"/>
              <a:t>)</a:t>
            </a:r>
          </a:p>
          <a:p>
            <a:pPr>
              <a:buNone/>
            </a:pPr>
            <a:r>
              <a:rPr lang="en-US" dirty="0" smtClean="0"/>
              <a:t> </a:t>
            </a:r>
          </a:p>
          <a:p>
            <a:r>
              <a:rPr lang="en-US" dirty="0" smtClean="0"/>
              <a:t>Specifies the main method will not return a value</a:t>
            </a:r>
          </a:p>
          <a:p>
            <a:pPr marL="0" lvl="1" indent="0">
              <a:buNone/>
            </a:pPr>
            <a:endParaRPr lang="en-US" b="1" dirty="0" smtClean="0"/>
          </a:p>
          <a:p>
            <a:pPr marL="0" lvl="1" indent="0">
              <a:buNone/>
            </a:pPr>
            <a:r>
              <a:rPr lang="en-US" b="1" dirty="0" smtClean="0"/>
              <a:t>Method</a:t>
            </a:r>
            <a:r>
              <a:rPr lang="en-US" dirty="0"/>
              <a:t>: a unit of code that can calculate and return a value</a:t>
            </a:r>
          </a:p>
          <a:p>
            <a:endParaRPr lang="en-US" dirty="0" smtClean="0"/>
          </a:p>
          <a:p>
            <a:endParaRPr lang="en-US" dirty="0"/>
          </a:p>
          <a:p>
            <a:pPr>
              <a:buNone/>
            </a:pPr>
            <a:endParaRPr lang="en-US" dirty="0" smtClean="0"/>
          </a:p>
        </p:txBody>
      </p:sp>
    </p:spTree>
    <p:extLst>
      <p:ext uri="{BB962C8B-B14F-4D97-AF65-F5344CB8AC3E}">
        <p14:creationId xmlns:p14="http://schemas.microsoft.com/office/powerpoint/2010/main" val="2100037263"/>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Hello World</a:t>
            </a:r>
            <a:endParaRPr lang="en-US" dirty="0"/>
          </a:p>
        </p:txBody>
      </p:sp>
      <p:sp>
        <p:nvSpPr>
          <p:cNvPr id="3" name="Content Placeholder 2"/>
          <p:cNvSpPr>
            <a:spLocks noGrp="1"/>
          </p:cNvSpPr>
          <p:nvPr>
            <p:ph idx="1"/>
          </p:nvPr>
        </p:nvSpPr>
        <p:spPr/>
        <p:txBody>
          <a:bodyPr>
            <a:normAutofit fontScale="85000" lnSpcReduction="10000"/>
          </a:bodyPr>
          <a:lstStyle/>
          <a:p>
            <a:pPr>
              <a:buNone/>
            </a:pPr>
            <a:r>
              <a:rPr lang="en-US" dirty="0" smtClean="0"/>
              <a:t>public class </a:t>
            </a:r>
            <a:r>
              <a:rPr lang="en-US" dirty="0" err="1" smtClean="0"/>
              <a:t>HelloApp</a:t>
            </a:r>
            <a:endParaRPr lang="en-US" dirty="0" smtClean="0"/>
          </a:p>
          <a:p>
            <a:pPr>
              <a:buNone/>
            </a:pPr>
            <a:r>
              <a:rPr lang="en-US" dirty="0" smtClean="0"/>
              <a:t>{</a:t>
            </a:r>
          </a:p>
          <a:p>
            <a:pPr>
              <a:buNone/>
            </a:pPr>
            <a:r>
              <a:rPr lang="en-US" dirty="0" smtClean="0"/>
              <a:t>    public static void </a:t>
            </a:r>
            <a:r>
              <a:rPr lang="en-US" dirty="0" smtClean="0">
                <a:solidFill>
                  <a:srgbClr val="FF0000"/>
                </a:solidFill>
              </a:rPr>
              <a:t>main</a:t>
            </a:r>
            <a:r>
              <a:rPr lang="en-US" dirty="0" smtClean="0"/>
              <a:t> (String [] </a:t>
            </a:r>
            <a:r>
              <a:rPr lang="en-US" dirty="0" err="1" smtClean="0"/>
              <a:t>args</a:t>
            </a:r>
            <a:r>
              <a:rPr lang="en-US" dirty="0" smtClean="0"/>
              <a:t>)</a:t>
            </a:r>
          </a:p>
          <a:p>
            <a:pPr>
              <a:buNone/>
            </a:pPr>
            <a:endParaRPr lang="en-US" dirty="0"/>
          </a:p>
          <a:p>
            <a:r>
              <a:rPr lang="en-US" dirty="0" smtClean="0"/>
              <a:t>The identifier that provides the name of the method</a:t>
            </a:r>
          </a:p>
          <a:p>
            <a:r>
              <a:rPr lang="en-US" dirty="0" smtClean="0"/>
              <a:t>As previous stated, Java requires that this method be called main </a:t>
            </a:r>
          </a:p>
          <a:p>
            <a:r>
              <a:rPr lang="en-US" dirty="0" smtClean="0"/>
              <a:t>When creating other methods you can name them anything that will help you with proper organization and workflow.</a:t>
            </a:r>
          </a:p>
        </p:txBody>
      </p:sp>
    </p:spTree>
    <p:extLst>
      <p:ext uri="{BB962C8B-B14F-4D97-AF65-F5344CB8AC3E}">
        <p14:creationId xmlns:p14="http://schemas.microsoft.com/office/powerpoint/2010/main" val="494308438"/>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Hello World</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dirty="0" smtClean="0"/>
              <a:t>public class </a:t>
            </a:r>
            <a:r>
              <a:rPr lang="en-US" dirty="0" err="1" smtClean="0"/>
              <a:t>HelloApp</a:t>
            </a:r>
            <a:endParaRPr lang="en-US" dirty="0" smtClean="0"/>
          </a:p>
          <a:p>
            <a:pPr>
              <a:buNone/>
            </a:pPr>
            <a:r>
              <a:rPr lang="en-US" dirty="0" smtClean="0"/>
              <a:t>{</a:t>
            </a:r>
          </a:p>
          <a:p>
            <a:pPr>
              <a:buNone/>
            </a:pPr>
            <a:r>
              <a:rPr lang="en-US" dirty="0" smtClean="0"/>
              <a:t>    public static void main </a:t>
            </a:r>
            <a:r>
              <a:rPr lang="en-US" dirty="0" smtClean="0">
                <a:solidFill>
                  <a:srgbClr val="FF0000"/>
                </a:solidFill>
              </a:rPr>
              <a:t>(String [] </a:t>
            </a:r>
            <a:r>
              <a:rPr lang="en-US" dirty="0" err="1" smtClean="0">
                <a:solidFill>
                  <a:srgbClr val="FF0000"/>
                </a:solidFill>
              </a:rPr>
              <a:t>args</a:t>
            </a:r>
            <a:r>
              <a:rPr lang="en-US" dirty="0" smtClean="0">
                <a:solidFill>
                  <a:srgbClr val="FF0000"/>
                </a:solidFill>
              </a:rPr>
              <a:t>)</a:t>
            </a:r>
          </a:p>
          <a:p>
            <a:pPr>
              <a:buNone/>
            </a:pPr>
            <a:endParaRPr lang="en-US" dirty="0">
              <a:solidFill>
                <a:srgbClr val="FF0000"/>
              </a:solidFill>
            </a:endParaRPr>
          </a:p>
          <a:p>
            <a:r>
              <a:rPr lang="en-US" b="1" dirty="0" smtClean="0">
                <a:solidFill>
                  <a:srgbClr val="000000"/>
                </a:solidFill>
              </a:rPr>
              <a:t>Parameter List: </a:t>
            </a:r>
            <a:r>
              <a:rPr lang="en-US" dirty="0" smtClean="0">
                <a:solidFill>
                  <a:srgbClr val="000000"/>
                </a:solidFill>
              </a:rPr>
              <a:t>Used to pass data to the method.</a:t>
            </a:r>
          </a:p>
          <a:p>
            <a:r>
              <a:rPr lang="en-US" dirty="0" smtClean="0">
                <a:solidFill>
                  <a:srgbClr val="000000"/>
                </a:solidFill>
              </a:rPr>
              <a:t>You have to code (String [ ] </a:t>
            </a:r>
            <a:r>
              <a:rPr lang="en-US" dirty="0" err="1" smtClean="0">
                <a:solidFill>
                  <a:srgbClr val="000000"/>
                </a:solidFill>
              </a:rPr>
              <a:t>args</a:t>
            </a:r>
            <a:r>
              <a:rPr lang="en-US" dirty="0" smtClean="0">
                <a:solidFill>
                  <a:srgbClr val="000000"/>
                </a:solidFill>
              </a:rPr>
              <a:t>) on the declaration for the main methods in ALL of your Java programs</a:t>
            </a:r>
          </a:p>
          <a:p>
            <a:r>
              <a:rPr lang="en-US" dirty="0" smtClean="0">
                <a:solidFill>
                  <a:srgbClr val="000000"/>
                </a:solidFill>
              </a:rPr>
              <a:t>A further explanation of Parameter List will come in the future.</a:t>
            </a:r>
          </a:p>
        </p:txBody>
      </p:sp>
    </p:spTree>
    <p:extLst>
      <p:ext uri="{BB962C8B-B14F-4D97-AF65-F5344CB8AC3E}">
        <p14:creationId xmlns:p14="http://schemas.microsoft.com/office/powerpoint/2010/main" val="1409379009"/>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Hello World</a:t>
            </a:r>
            <a:endParaRPr lang="en-US" dirty="0"/>
          </a:p>
        </p:txBody>
      </p:sp>
      <p:sp>
        <p:nvSpPr>
          <p:cNvPr id="3" name="Content Placeholder 2"/>
          <p:cNvSpPr>
            <a:spLocks noGrp="1"/>
          </p:cNvSpPr>
          <p:nvPr>
            <p:ph idx="1"/>
          </p:nvPr>
        </p:nvSpPr>
        <p:spPr/>
        <p:txBody>
          <a:bodyPr>
            <a:normAutofit fontScale="77500" lnSpcReduction="20000"/>
          </a:bodyPr>
          <a:lstStyle/>
          <a:p>
            <a:pPr>
              <a:buNone/>
            </a:pPr>
            <a:r>
              <a:rPr lang="en-US" dirty="0" smtClean="0"/>
              <a:t>public class </a:t>
            </a:r>
            <a:r>
              <a:rPr lang="en-US" dirty="0" err="1" smtClean="0"/>
              <a:t>HelloApp</a:t>
            </a:r>
            <a:endParaRPr lang="en-US" dirty="0" smtClean="0"/>
          </a:p>
          <a:p>
            <a:pPr>
              <a:buNone/>
            </a:pPr>
            <a:r>
              <a:rPr lang="en-US" dirty="0" smtClean="0"/>
              <a:t>{</a:t>
            </a:r>
          </a:p>
          <a:p>
            <a:pPr>
              <a:buNone/>
            </a:pPr>
            <a:r>
              <a:rPr lang="en-US" dirty="0" smtClean="0"/>
              <a:t>    public static void main (String [] </a:t>
            </a:r>
            <a:r>
              <a:rPr lang="en-US" dirty="0" err="1" smtClean="0"/>
              <a:t>args</a:t>
            </a:r>
            <a:r>
              <a:rPr lang="en-US" dirty="0" smtClean="0"/>
              <a:t>)</a:t>
            </a:r>
          </a:p>
          <a:p>
            <a:pPr>
              <a:buNone/>
            </a:pPr>
            <a:r>
              <a:rPr lang="en-US" dirty="0" smtClean="0"/>
              <a:t>    </a:t>
            </a:r>
            <a:r>
              <a:rPr lang="en-US" dirty="0" smtClean="0">
                <a:solidFill>
                  <a:srgbClr val="FF0000"/>
                </a:solidFill>
              </a:rPr>
              <a:t>{</a:t>
            </a:r>
          </a:p>
          <a:p>
            <a:pPr>
              <a:buNone/>
            </a:pPr>
            <a:r>
              <a:rPr lang="en-US" dirty="0" smtClean="0"/>
              <a:t>        </a:t>
            </a:r>
            <a:r>
              <a:rPr lang="en-US" dirty="0" err="1" smtClean="0"/>
              <a:t>System.out.println</a:t>
            </a:r>
            <a:r>
              <a:rPr lang="en-US" dirty="0" smtClean="0"/>
              <a:t> ("Hello, World!");        </a:t>
            </a:r>
          </a:p>
          <a:p>
            <a:pPr>
              <a:buNone/>
            </a:pPr>
            <a:r>
              <a:rPr lang="en-US" dirty="0" smtClean="0"/>
              <a:t>    </a:t>
            </a:r>
            <a:r>
              <a:rPr lang="en-US" dirty="0" smtClean="0">
                <a:solidFill>
                  <a:srgbClr val="FF0000"/>
                </a:solidFill>
              </a:rPr>
              <a:t>}</a:t>
            </a:r>
          </a:p>
          <a:p>
            <a:pPr>
              <a:buNone/>
            </a:pPr>
            <a:r>
              <a:rPr lang="en-US" dirty="0" smtClean="0"/>
              <a:t>}</a:t>
            </a:r>
          </a:p>
          <a:p>
            <a:pPr>
              <a:buNone/>
            </a:pPr>
            <a:endParaRPr lang="en-US" dirty="0"/>
          </a:p>
          <a:p>
            <a:r>
              <a:rPr lang="en-US" dirty="0" smtClean="0"/>
              <a:t>These brackets mark the body of the main method.</a:t>
            </a:r>
          </a:p>
          <a:p>
            <a:r>
              <a:rPr lang="en-US" dirty="0" smtClean="0"/>
              <a:t>Whenever you come to a closing bracket it is paired with the most recent opening bracket that has not been closed.</a:t>
            </a:r>
          </a:p>
          <a:p>
            <a:endParaRPr lang="en-US" dirty="0"/>
          </a:p>
        </p:txBody>
      </p:sp>
    </p:spTree>
    <p:extLst>
      <p:ext uri="{BB962C8B-B14F-4D97-AF65-F5344CB8AC3E}">
        <p14:creationId xmlns:p14="http://schemas.microsoft.com/office/powerpoint/2010/main" val="2030127403"/>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Hello World</a:t>
            </a:r>
            <a:endParaRPr lang="en-US" dirty="0"/>
          </a:p>
        </p:txBody>
      </p:sp>
      <p:sp>
        <p:nvSpPr>
          <p:cNvPr id="3" name="Content Placeholder 2"/>
          <p:cNvSpPr>
            <a:spLocks noGrp="1"/>
          </p:cNvSpPr>
          <p:nvPr>
            <p:ph idx="1"/>
          </p:nvPr>
        </p:nvSpPr>
        <p:spPr/>
        <p:txBody>
          <a:bodyPr>
            <a:normAutofit fontScale="92500" lnSpcReduction="10000"/>
          </a:bodyPr>
          <a:lstStyle/>
          <a:p>
            <a:pPr>
              <a:buNone/>
            </a:pPr>
            <a:r>
              <a:rPr lang="en-US" dirty="0" smtClean="0"/>
              <a:t>public class </a:t>
            </a:r>
            <a:r>
              <a:rPr lang="en-US" dirty="0" err="1" smtClean="0"/>
              <a:t>HelloApp</a:t>
            </a:r>
            <a:endParaRPr lang="en-US" dirty="0" smtClean="0"/>
          </a:p>
          <a:p>
            <a:pPr>
              <a:buNone/>
            </a:pPr>
            <a:r>
              <a:rPr lang="en-US" dirty="0" smtClean="0"/>
              <a:t>{</a:t>
            </a:r>
          </a:p>
          <a:p>
            <a:pPr>
              <a:buNone/>
            </a:pPr>
            <a:r>
              <a:rPr lang="en-US" dirty="0" smtClean="0"/>
              <a:t>    public static void main (String [] </a:t>
            </a:r>
            <a:r>
              <a:rPr lang="en-US" dirty="0" err="1" smtClean="0"/>
              <a:t>args</a:t>
            </a:r>
            <a:r>
              <a:rPr lang="en-US" dirty="0" smtClean="0"/>
              <a:t>)</a:t>
            </a:r>
          </a:p>
          <a:p>
            <a:pPr>
              <a:buNone/>
            </a:pPr>
            <a:r>
              <a:rPr lang="en-US" dirty="0" smtClean="0"/>
              <a:t>    {</a:t>
            </a:r>
          </a:p>
          <a:p>
            <a:pPr>
              <a:buNone/>
            </a:pPr>
            <a:r>
              <a:rPr lang="en-US" dirty="0" smtClean="0"/>
              <a:t>        </a:t>
            </a:r>
            <a:r>
              <a:rPr lang="en-US" dirty="0" err="1" smtClean="0">
                <a:solidFill>
                  <a:srgbClr val="FF0000"/>
                </a:solidFill>
              </a:rPr>
              <a:t>System.out.println</a:t>
            </a:r>
            <a:r>
              <a:rPr lang="en-US" dirty="0" smtClean="0">
                <a:solidFill>
                  <a:srgbClr val="FF0000"/>
                </a:solidFill>
              </a:rPr>
              <a:t> ("Hello, World!");        </a:t>
            </a:r>
          </a:p>
          <a:p>
            <a:pPr>
              <a:buNone/>
            </a:pPr>
            <a:r>
              <a:rPr lang="en-US" dirty="0" smtClean="0"/>
              <a:t> </a:t>
            </a:r>
            <a:endParaRPr lang="en-US" dirty="0"/>
          </a:p>
          <a:p>
            <a:r>
              <a:rPr lang="en-US" dirty="0" smtClean="0"/>
              <a:t>The only statement in the entire program!</a:t>
            </a:r>
          </a:p>
          <a:p>
            <a:r>
              <a:rPr lang="en-US" dirty="0" smtClean="0"/>
              <a:t>Calls a method named </a:t>
            </a:r>
            <a:r>
              <a:rPr lang="en-US" dirty="0" err="1" smtClean="0"/>
              <a:t>println</a:t>
            </a:r>
            <a:r>
              <a:rPr lang="en-US" dirty="0" smtClean="0"/>
              <a:t> that belongs to the </a:t>
            </a:r>
            <a:r>
              <a:rPr lang="en-US" dirty="0" err="1" smtClean="0"/>
              <a:t>System.out</a:t>
            </a:r>
            <a:r>
              <a:rPr lang="en-US" dirty="0" smtClean="0"/>
              <a:t> object</a:t>
            </a:r>
          </a:p>
          <a:p>
            <a:endParaRPr lang="en-US" dirty="0" smtClean="0"/>
          </a:p>
        </p:txBody>
      </p:sp>
    </p:spTree>
    <p:extLst>
      <p:ext uri="{BB962C8B-B14F-4D97-AF65-F5344CB8AC3E}">
        <p14:creationId xmlns:p14="http://schemas.microsoft.com/office/powerpoint/2010/main" val="1738783354"/>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Hello World</a:t>
            </a:r>
            <a:endParaRPr lang="en-US" dirty="0"/>
          </a:p>
        </p:txBody>
      </p:sp>
      <p:sp>
        <p:nvSpPr>
          <p:cNvPr id="3" name="Content Placeholder 2"/>
          <p:cNvSpPr>
            <a:spLocks noGrp="1"/>
          </p:cNvSpPr>
          <p:nvPr>
            <p:ph idx="1"/>
          </p:nvPr>
        </p:nvSpPr>
        <p:spPr/>
        <p:txBody>
          <a:bodyPr>
            <a:normAutofit lnSpcReduction="10000"/>
          </a:bodyPr>
          <a:lstStyle/>
          <a:p>
            <a:pPr>
              <a:buNone/>
            </a:pPr>
            <a:r>
              <a:rPr lang="en-US" dirty="0" smtClean="0"/>
              <a:t>public class </a:t>
            </a:r>
            <a:r>
              <a:rPr lang="en-US" dirty="0" err="1" smtClean="0"/>
              <a:t>HelloApp</a:t>
            </a:r>
            <a:endParaRPr lang="en-US" dirty="0" smtClean="0"/>
          </a:p>
          <a:p>
            <a:pPr>
              <a:buNone/>
            </a:pPr>
            <a:r>
              <a:rPr lang="en-US" dirty="0" smtClean="0"/>
              <a:t>{</a:t>
            </a:r>
          </a:p>
          <a:p>
            <a:pPr>
              <a:buNone/>
            </a:pPr>
            <a:r>
              <a:rPr lang="en-US" dirty="0" smtClean="0"/>
              <a:t>    public static void main (String [] </a:t>
            </a:r>
            <a:r>
              <a:rPr lang="en-US" dirty="0" err="1" smtClean="0"/>
              <a:t>args</a:t>
            </a:r>
            <a:r>
              <a:rPr lang="en-US" dirty="0" smtClean="0"/>
              <a:t>)</a:t>
            </a:r>
          </a:p>
          <a:p>
            <a:pPr>
              <a:buNone/>
            </a:pPr>
            <a:r>
              <a:rPr lang="en-US" dirty="0" smtClean="0"/>
              <a:t>    {</a:t>
            </a:r>
          </a:p>
          <a:p>
            <a:pPr>
              <a:buNone/>
            </a:pPr>
            <a:r>
              <a:rPr lang="en-US" dirty="0" smtClean="0"/>
              <a:t>        </a:t>
            </a:r>
            <a:r>
              <a:rPr lang="en-US" dirty="0" err="1" smtClean="0"/>
              <a:t>System.out.</a:t>
            </a:r>
            <a:r>
              <a:rPr lang="en-US" dirty="0" err="1" smtClean="0">
                <a:solidFill>
                  <a:srgbClr val="FF0000"/>
                </a:solidFill>
              </a:rPr>
              <a:t>println</a:t>
            </a:r>
            <a:r>
              <a:rPr lang="en-US" dirty="0" smtClean="0">
                <a:solidFill>
                  <a:srgbClr val="FF0000"/>
                </a:solidFill>
              </a:rPr>
              <a:t> </a:t>
            </a:r>
            <a:r>
              <a:rPr lang="en-US" dirty="0" smtClean="0"/>
              <a:t>("Hello, World!");        </a:t>
            </a:r>
          </a:p>
          <a:p>
            <a:pPr>
              <a:buNone/>
            </a:pPr>
            <a:endParaRPr lang="en-US" dirty="0"/>
          </a:p>
          <a:p>
            <a:r>
              <a:rPr lang="en-US" dirty="0" smtClean="0"/>
              <a:t>This method displays a line of text on the console.</a:t>
            </a:r>
          </a:p>
          <a:p>
            <a:endParaRPr lang="en-US" dirty="0" smtClean="0"/>
          </a:p>
        </p:txBody>
      </p:sp>
    </p:spTree>
    <p:extLst>
      <p:ext uri="{BB962C8B-B14F-4D97-AF65-F5344CB8AC3E}">
        <p14:creationId xmlns:p14="http://schemas.microsoft.com/office/powerpoint/2010/main" val="30843338"/>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Java History</a:t>
            </a:r>
            <a:endParaRPr lang="en-US" dirty="0"/>
          </a:p>
        </p:txBody>
      </p:sp>
      <p:sp>
        <p:nvSpPr>
          <p:cNvPr id="3" name="Content Placeholder 2"/>
          <p:cNvSpPr>
            <a:spLocks noGrp="1"/>
          </p:cNvSpPr>
          <p:nvPr>
            <p:ph idx="1"/>
          </p:nvPr>
        </p:nvSpPr>
        <p:spPr/>
        <p:txBody>
          <a:bodyPr>
            <a:normAutofit/>
          </a:bodyPr>
          <a:lstStyle/>
          <a:p>
            <a:r>
              <a:rPr lang="en-US" b="1" dirty="0" smtClean="0"/>
              <a:t>Perfect Timing</a:t>
            </a:r>
          </a:p>
          <a:p>
            <a:pPr lvl="1">
              <a:buFont typeface="Arial" pitchFamily="34" charset="0"/>
              <a:buChar char="•"/>
            </a:pPr>
            <a:r>
              <a:rPr lang="en-US" dirty="0" smtClean="0"/>
              <a:t>The PC revolution occurred around the time Java was introduced. Java was quickly utilized for further development of online content (java applets) because of its device independent nature.</a:t>
            </a:r>
          </a:p>
          <a:p>
            <a:pPr>
              <a:buNone/>
            </a:pPr>
            <a:endParaRPr lang="en-US" dirty="0" smtClean="0"/>
          </a:p>
          <a:p>
            <a:endParaRPr lang="en-US" dirty="0" smtClean="0"/>
          </a:p>
        </p:txBody>
      </p:sp>
      <p:pic>
        <p:nvPicPr>
          <p:cNvPr id="26626" name="Picture 2" descr="File:ChessApplet.png"/>
          <p:cNvPicPr>
            <a:picLocks noChangeAspect="1" noChangeArrowheads="1"/>
          </p:cNvPicPr>
          <p:nvPr/>
        </p:nvPicPr>
        <p:blipFill>
          <a:blip r:embed="rId3" cstate="print"/>
          <a:srcRect/>
          <a:stretch>
            <a:fillRect/>
          </a:stretch>
        </p:blipFill>
        <p:spPr bwMode="auto">
          <a:xfrm>
            <a:off x="304800" y="3981449"/>
            <a:ext cx="3336220" cy="2800351"/>
          </a:xfrm>
          <a:prstGeom prst="rect">
            <a:avLst/>
          </a:prstGeom>
          <a:noFill/>
        </p:spPr>
      </p:pic>
      <p:pic>
        <p:nvPicPr>
          <p:cNvPr id="26628" name="Picture 4" descr="File:Java applet.png"/>
          <p:cNvPicPr>
            <a:picLocks noChangeAspect="1" noChangeArrowheads="1"/>
          </p:cNvPicPr>
          <p:nvPr/>
        </p:nvPicPr>
        <p:blipFill>
          <a:blip r:embed="rId4" cstate="print"/>
          <a:srcRect/>
          <a:stretch>
            <a:fillRect/>
          </a:stretch>
        </p:blipFill>
        <p:spPr bwMode="auto">
          <a:xfrm>
            <a:off x="4953000" y="3965222"/>
            <a:ext cx="3810000" cy="2892778"/>
          </a:xfrm>
          <a:prstGeom prst="rect">
            <a:avLst/>
          </a:prstGeom>
          <a:noFill/>
        </p:spPr>
      </p:pic>
    </p:spTree>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Hello World</a:t>
            </a:r>
            <a:endParaRPr lang="en-US" dirty="0"/>
          </a:p>
        </p:txBody>
      </p:sp>
      <p:sp>
        <p:nvSpPr>
          <p:cNvPr id="3" name="Content Placeholder 2"/>
          <p:cNvSpPr>
            <a:spLocks noGrp="1"/>
          </p:cNvSpPr>
          <p:nvPr>
            <p:ph idx="1"/>
          </p:nvPr>
        </p:nvSpPr>
        <p:spPr/>
        <p:txBody>
          <a:bodyPr>
            <a:normAutofit fontScale="85000" lnSpcReduction="20000"/>
          </a:bodyPr>
          <a:lstStyle/>
          <a:p>
            <a:pPr>
              <a:buNone/>
            </a:pPr>
            <a:r>
              <a:rPr lang="en-US" dirty="0" smtClean="0"/>
              <a:t>public class </a:t>
            </a:r>
            <a:r>
              <a:rPr lang="en-US" dirty="0" err="1" smtClean="0"/>
              <a:t>HelloApp</a:t>
            </a:r>
            <a:endParaRPr lang="en-US" dirty="0" smtClean="0"/>
          </a:p>
          <a:p>
            <a:pPr>
              <a:buNone/>
            </a:pPr>
            <a:r>
              <a:rPr lang="en-US" dirty="0" smtClean="0"/>
              <a:t>{</a:t>
            </a:r>
          </a:p>
          <a:p>
            <a:pPr>
              <a:buNone/>
            </a:pPr>
            <a:r>
              <a:rPr lang="en-US" dirty="0" smtClean="0"/>
              <a:t>    public static void main (String [] </a:t>
            </a:r>
            <a:r>
              <a:rPr lang="en-US" dirty="0" err="1" smtClean="0"/>
              <a:t>args</a:t>
            </a:r>
            <a:r>
              <a:rPr lang="en-US" dirty="0" smtClean="0"/>
              <a:t>)</a:t>
            </a:r>
          </a:p>
          <a:p>
            <a:pPr>
              <a:buNone/>
            </a:pPr>
            <a:r>
              <a:rPr lang="en-US" dirty="0" smtClean="0"/>
              <a:t>    {</a:t>
            </a:r>
          </a:p>
          <a:p>
            <a:pPr>
              <a:buNone/>
            </a:pPr>
            <a:r>
              <a:rPr lang="en-US" dirty="0" smtClean="0"/>
              <a:t>        </a:t>
            </a:r>
            <a:r>
              <a:rPr lang="en-US" dirty="0" err="1" smtClean="0"/>
              <a:t>System.out.println</a:t>
            </a:r>
            <a:r>
              <a:rPr lang="en-US" dirty="0" smtClean="0"/>
              <a:t> </a:t>
            </a:r>
            <a:r>
              <a:rPr lang="en-US" dirty="0" smtClean="0">
                <a:solidFill>
                  <a:srgbClr val="FF0000"/>
                </a:solidFill>
              </a:rPr>
              <a:t>("Hello, World!")</a:t>
            </a:r>
            <a:r>
              <a:rPr lang="en-US" dirty="0" smtClean="0"/>
              <a:t>;        </a:t>
            </a:r>
          </a:p>
          <a:p>
            <a:pPr>
              <a:buNone/>
            </a:pPr>
            <a:endParaRPr lang="en-US" dirty="0"/>
          </a:p>
          <a:p>
            <a:r>
              <a:rPr lang="en-US" dirty="0" smtClean="0"/>
              <a:t>The text to be displayed is passed to the </a:t>
            </a:r>
            <a:r>
              <a:rPr lang="en-US" dirty="0" err="1" smtClean="0"/>
              <a:t>println</a:t>
            </a:r>
            <a:r>
              <a:rPr lang="en-US" dirty="0" smtClean="0"/>
              <a:t> method as a parameter in parentheses following the word </a:t>
            </a:r>
            <a:r>
              <a:rPr lang="en-US" dirty="0" err="1" smtClean="0"/>
              <a:t>println</a:t>
            </a:r>
            <a:r>
              <a:rPr lang="en-US" dirty="0" smtClean="0"/>
              <a:t>.</a:t>
            </a:r>
          </a:p>
          <a:p>
            <a:r>
              <a:rPr lang="en-US" dirty="0" smtClean="0"/>
              <a:t>The text is the string literal Hello, World! Therefore those characters are displayed on the console</a:t>
            </a:r>
          </a:p>
        </p:txBody>
      </p:sp>
    </p:spTree>
    <p:extLst>
      <p:ext uri="{BB962C8B-B14F-4D97-AF65-F5344CB8AC3E}">
        <p14:creationId xmlns:p14="http://schemas.microsoft.com/office/powerpoint/2010/main" val="2318775994"/>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Hello World</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dirty="0" smtClean="0"/>
              <a:t>public class </a:t>
            </a:r>
            <a:r>
              <a:rPr lang="en-US" dirty="0" err="1" smtClean="0"/>
              <a:t>HelloApp</a:t>
            </a:r>
            <a:endParaRPr lang="en-US" dirty="0" smtClean="0"/>
          </a:p>
          <a:p>
            <a:pPr>
              <a:buNone/>
            </a:pPr>
            <a:r>
              <a:rPr lang="en-US" dirty="0" smtClean="0"/>
              <a:t>{</a:t>
            </a:r>
          </a:p>
          <a:p>
            <a:pPr>
              <a:buNone/>
            </a:pPr>
            <a:r>
              <a:rPr lang="en-US" dirty="0" smtClean="0"/>
              <a:t>    public static void main (String [] </a:t>
            </a:r>
            <a:r>
              <a:rPr lang="en-US" dirty="0" err="1" smtClean="0"/>
              <a:t>args</a:t>
            </a:r>
            <a:r>
              <a:rPr lang="en-US" dirty="0" smtClean="0"/>
              <a:t>)</a:t>
            </a:r>
          </a:p>
          <a:p>
            <a:pPr>
              <a:buNone/>
            </a:pPr>
            <a:r>
              <a:rPr lang="en-US" dirty="0" smtClean="0"/>
              <a:t>    {</a:t>
            </a:r>
          </a:p>
          <a:p>
            <a:pPr>
              <a:buNone/>
            </a:pPr>
            <a:r>
              <a:rPr lang="en-US" dirty="0" smtClean="0"/>
              <a:t>        </a:t>
            </a:r>
            <a:r>
              <a:rPr lang="en-US" dirty="0" err="1" smtClean="0"/>
              <a:t>System.out.println</a:t>
            </a:r>
            <a:r>
              <a:rPr lang="en-US" dirty="0" smtClean="0"/>
              <a:t> ("Hello, World!")</a:t>
            </a:r>
            <a:r>
              <a:rPr lang="en-US" dirty="0" smtClean="0">
                <a:solidFill>
                  <a:srgbClr val="FF0000"/>
                </a:solidFill>
              </a:rPr>
              <a:t>;        </a:t>
            </a:r>
          </a:p>
          <a:p>
            <a:pPr>
              <a:buNone/>
            </a:pPr>
            <a:endParaRPr lang="en-US" dirty="0">
              <a:solidFill>
                <a:srgbClr val="FF0000"/>
              </a:solidFill>
            </a:endParaRPr>
          </a:p>
          <a:p>
            <a:r>
              <a:rPr lang="en-US" dirty="0" smtClean="0">
                <a:solidFill>
                  <a:srgbClr val="000000"/>
                </a:solidFill>
              </a:rPr>
              <a:t>In Java, most (but not all) statements must end with a ;</a:t>
            </a:r>
          </a:p>
          <a:p>
            <a:r>
              <a:rPr lang="en-US" dirty="0" smtClean="0">
                <a:solidFill>
                  <a:srgbClr val="000000"/>
                </a:solidFill>
              </a:rPr>
              <a:t>As this is the only statement in the program this is the only line that requires a ;</a:t>
            </a:r>
          </a:p>
        </p:txBody>
      </p:sp>
    </p:spTree>
    <p:extLst>
      <p:ext uri="{BB962C8B-B14F-4D97-AF65-F5344CB8AC3E}">
        <p14:creationId xmlns:p14="http://schemas.microsoft.com/office/powerpoint/2010/main" val="1624736517"/>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Hello World</a:t>
            </a:r>
            <a:endParaRPr lang="en-US" dirty="0"/>
          </a:p>
        </p:txBody>
      </p:sp>
      <p:sp>
        <p:nvSpPr>
          <p:cNvPr id="3" name="Content Placeholder 2"/>
          <p:cNvSpPr>
            <a:spLocks noGrp="1"/>
          </p:cNvSpPr>
          <p:nvPr>
            <p:ph idx="1"/>
          </p:nvPr>
        </p:nvSpPr>
        <p:spPr/>
        <p:txBody>
          <a:bodyPr>
            <a:normAutofit fontScale="92500" lnSpcReduction="10000"/>
          </a:bodyPr>
          <a:lstStyle/>
          <a:p>
            <a:pPr>
              <a:buNone/>
            </a:pPr>
            <a:r>
              <a:rPr lang="en-US" dirty="0" smtClean="0"/>
              <a:t>public class </a:t>
            </a:r>
            <a:r>
              <a:rPr lang="en-US" dirty="0" err="1" smtClean="0"/>
              <a:t>HelloApp</a:t>
            </a:r>
            <a:endParaRPr lang="en-US" dirty="0" smtClean="0"/>
          </a:p>
          <a:p>
            <a:pPr>
              <a:buNone/>
            </a:pPr>
            <a:r>
              <a:rPr lang="en-US" dirty="0" smtClean="0"/>
              <a:t>{</a:t>
            </a:r>
          </a:p>
          <a:p>
            <a:pPr>
              <a:buNone/>
            </a:pPr>
            <a:r>
              <a:rPr lang="en-US" dirty="0" smtClean="0"/>
              <a:t>    public static void main (String [] </a:t>
            </a:r>
            <a:r>
              <a:rPr lang="en-US" dirty="0" err="1" smtClean="0"/>
              <a:t>args</a:t>
            </a:r>
            <a:r>
              <a:rPr lang="en-US" dirty="0" smtClean="0"/>
              <a:t>)</a:t>
            </a:r>
          </a:p>
          <a:p>
            <a:pPr>
              <a:buNone/>
            </a:pPr>
            <a:r>
              <a:rPr lang="en-US" dirty="0" smtClean="0"/>
              <a:t>    {</a:t>
            </a:r>
          </a:p>
          <a:p>
            <a:pPr>
              <a:buNone/>
            </a:pPr>
            <a:r>
              <a:rPr lang="en-US" dirty="0" smtClean="0"/>
              <a:t>        </a:t>
            </a:r>
            <a:r>
              <a:rPr lang="en-US" dirty="0" err="1" smtClean="0"/>
              <a:t>System.out.println</a:t>
            </a:r>
            <a:r>
              <a:rPr lang="en-US" dirty="0" smtClean="0"/>
              <a:t> ("Hello, World!");        </a:t>
            </a:r>
          </a:p>
          <a:p>
            <a:pPr>
              <a:buNone/>
            </a:pPr>
            <a:r>
              <a:rPr lang="en-US" dirty="0" smtClean="0"/>
              <a:t>    </a:t>
            </a:r>
            <a:r>
              <a:rPr lang="en-US" dirty="0" smtClean="0">
                <a:solidFill>
                  <a:srgbClr val="FF0000"/>
                </a:solidFill>
              </a:rPr>
              <a:t>}</a:t>
            </a:r>
          </a:p>
          <a:p>
            <a:pPr>
              <a:buNone/>
            </a:pPr>
            <a:endParaRPr lang="en-US" dirty="0"/>
          </a:p>
          <a:p>
            <a:r>
              <a:rPr lang="en-US" dirty="0" smtClean="0"/>
              <a:t>This closing bracket marks the end of the main method body</a:t>
            </a:r>
          </a:p>
          <a:p>
            <a:pPr marL="0" indent="0">
              <a:buNone/>
            </a:pPr>
            <a:endParaRPr lang="en-US" dirty="0"/>
          </a:p>
        </p:txBody>
      </p:sp>
    </p:spTree>
    <p:extLst>
      <p:ext uri="{BB962C8B-B14F-4D97-AF65-F5344CB8AC3E}">
        <p14:creationId xmlns:p14="http://schemas.microsoft.com/office/powerpoint/2010/main" val="399730583"/>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Hello World</a:t>
            </a:r>
            <a:endParaRPr lang="en-US" dirty="0"/>
          </a:p>
        </p:txBody>
      </p:sp>
      <p:sp>
        <p:nvSpPr>
          <p:cNvPr id="3" name="Content Placeholder 2"/>
          <p:cNvSpPr>
            <a:spLocks noGrp="1"/>
          </p:cNvSpPr>
          <p:nvPr>
            <p:ph idx="1"/>
          </p:nvPr>
        </p:nvSpPr>
        <p:spPr/>
        <p:txBody>
          <a:bodyPr>
            <a:normAutofit fontScale="85000" lnSpcReduction="20000"/>
          </a:bodyPr>
          <a:lstStyle/>
          <a:p>
            <a:pPr>
              <a:buNone/>
            </a:pPr>
            <a:r>
              <a:rPr lang="en-US" dirty="0" smtClean="0"/>
              <a:t>public class </a:t>
            </a:r>
            <a:r>
              <a:rPr lang="en-US" dirty="0" err="1" smtClean="0"/>
              <a:t>HelloApp</a:t>
            </a:r>
            <a:endParaRPr lang="en-US" dirty="0" smtClean="0"/>
          </a:p>
          <a:p>
            <a:pPr>
              <a:buNone/>
            </a:pPr>
            <a:r>
              <a:rPr lang="en-US" dirty="0" smtClean="0"/>
              <a:t>{</a:t>
            </a:r>
          </a:p>
          <a:p>
            <a:pPr>
              <a:buNone/>
            </a:pPr>
            <a:r>
              <a:rPr lang="en-US" dirty="0" smtClean="0"/>
              <a:t>    public static void main (String [] </a:t>
            </a:r>
            <a:r>
              <a:rPr lang="en-US" dirty="0" err="1" smtClean="0"/>
              <a:t>args</a:t>
            </a:r>
            <a:r>
              <a:rPr lang="en-US" dirty="0" smtClean="0"/>
              <a:t>)</a:t>
            </a:r>
          </a:p>
          <a:p>
            <a:pPr>
              <a:buNone/>
            </a:pPr>
            <a:r>
              <a:rPr lang="en-US" dirty="0" smtClean="0"/>
              <a:t>    {</a:t>
            </a:r>
          </a:p>
          <a:p>
            <a:pPr>
              <a:buNone/>
            </a:pPr>
            <a:r>
              <a:rPr lang="en-US" dirty="0" smtClean="0"/>
              <a:t>        </a:t>
            </a:r>
            <a:r>
              <a:rPr lang="en-US" dirty="0" err="1" smtClean="0"/>
              <a:t>System.out.println</a:t>
            </a:r>
            <a:r>
              <a:rPr lang="en-US" dirty="0" smtClean="0"/>
              <a:t> ("Hello, World!");        </a:t>
            </a:r>
          </a:p>
          <a:p>
            <a:pPr>
              <a:buNone/>
            </a:pPr>
            <a:r>
              <a:rPr lang="en-US" dirty="0" smtClean="0"/>
              <a:t>    }</a:t>
            </a:r>
          </a:p>
          <a:p>
            <a:pPr>
              <a:buNone/>
            </a:pPr>
            <a:r>
              <a:rPr lang="en-US" dirty="0" smtClean="0">
                <a:solidFill>
                  <a:srgbClr val="FF0000"/>
                </a:solidFill>
              </a:rPr>
              <a:t>}</a:t>
            </a:r>
          </a:p>
          <a:p>
            <a:pPr>
              <a:buNone/>
            </a:pPr>
            <a:endParaRPr lang="en-US" dirty="0">
              <a:solidFill>
                <a:srgbClr val="FF0000"/>
              </a:solidFill>
            </a:endParaRPr>
          </a:p>
          <a:p>
            <a:r>
              <a:rPr lang="en-US" dirty="0" smtClean="0"/>
              <a:t>This bracket marks the end of the </a:t>
            </a:r>
            <a:r>
              <a:rPr lang="en-US" dirty="0" err="1" smtClean="0"/>
              <a:t>HelloApp</a:t>
            </a:r>
            <a:r>
              <a:rPr lang="en-US" dirty="0" smtClean="0"/>
              <a:t> class.</a:t>
            </a:r>
          </a:p>
          <a:p>
            <a:r>
              <a:rPr lang="en-US" dirty="0" smtClean="0"/>
              <a:t>As this program consists of one class, this line also marks the end of the program.</a:t>
            </a:r>
            <a:endParaRPr lang="en-US" dirty="0"/>
          </a:p>
        </p:txBody>
      </p:sp>
    </p:spTree>
    <p:extLst>
      <p:ext uri="{BB962C8B-B14F-4D97-AF65-F5344CB8AC3E}">
        <p14:creationId xmlns:p14="http://schemas.microsoft.com/office/powerpoint/2010/main" val="2958775752"/>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Hello World</a:t>
            </a:r>
            <a:endParaRPr lang="en-US" dirty="0"/>
          </a:p>
        </p:txBody>
      </p:sp>
      <p:sp>
        <p:nvSpPr>
          <p:cNvPr id="3" name="Content Placeholder 2"/>
          <p:cNvSpPr>
            <a:spLocks noGrp="1"/>
          </p:cNvSpPr>
          <p:nvPr>
            <p:ph idx="1"/>
          </p:nvPr>
        </p:nvSpPr>
        <p:spPr/>
        <p:txBody>
          <a:bodyPr>
            <a:normAutofit/>
          </a:bodyPr>
          <a:lstStyle/>
          <a:p>
            <a:pPr>
              <a:buNone/>
            </a:pPr>
            <a:r>
              <a:rPr lang="en-US" dirty="0" smtClean="0"/>
              <a:t>public class </a:t>
            </a:r>
            <a:r>
              <a:rPr lang="en-US" dirty="0" err="1" smtClean="0"/>
              <a:t>HelloApp</a:t>
            </a:r>
            <a:endParaRPr lang="en-US" dirty="0" smtClean="0"/>
          </a:p>
          <a:p>
            <a:pPr>
              <a:buNone/>
            </a:pPr>
            <a:r>
              <a:rPr lang="en-US" dirty="0" smtClean="0"/>
              <a:t>{</a:t>
            </a:r>
          </a:p>
          <a:p>
            <a:pPr>
              <a:buNone/>
            </a:pPr>
            <a:r>
              <a:rPr lang="en-US" dirty="0" smtClean="0"/>
              <a:t>    public static void main (String [] </a:t>
            </a:r>
            <a:r>
              <a:rPr lang="en-US" dirty="0" err="1" smtClean="0"/>
              <a:t>args</a:t>
            </a:r>
            <a:r>
              <a:rPr lang="en-US" dirty="0" smtClean="0"/>
              <a:t>)</a:t>
            </a:r>
          </a:p>
          <a:p>
            <a:pPr>
              <a:buNone/>
            </a:pPr>
            <a:r>
              <a:rPr lang="en-US" dirty="0" smtClean="0"/>
              <a:t>    {</a:t>
            </a:r>
          </a:p>
          <a:p>
            <a:pPr>
              <a:buNone/>
            </a:pPr>
            <a:r>
              <a:rPr lang="en-US" dirty="0" smtClean="0"/>
              <a:t>        </a:t>
            </a:r>
            <a:r>
              <a:rPr lang="en-US" dirty="0" err="1" smtClean="0"/>
              <a:t>System.out.println</a:t>
            </a:r>
            <a:r>
              <a:rPr lang="en-US" dirty="0" smtClean="0"/>
              <a:t> ("Hello, World!");       </a:t>
            </a:r>
          </a:p>
          <a:p>
            <a:pPr>
              <a:buNone/>
            </a:pPr>
            <a:r>
              <a:rPr lang="en-US" dirty="0" smtClean="0"/>
              <a:t>    }</a:t>
            </a:r>
          </a:p>
          <a:p>
            <a:pPr>
              <a:buNone/>
            </a:pPr>
            <a:r>
              <a:rPr lang="en-US" dirty="0" smtClean="0"/>
              <a:t>}</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Java Basics Continued</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508768512"/>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Keywords</a:t>
            </a:r>
            <a:endParaRPr lang="en-US" dirty="0"/>
          </a:p>
        </p:txBody>
      </p:sp>
      <p:pic>
        <p:nvPicPr>
          <p:cNvPr id="1027" name="Picture 3"/>
          <p:cNvPicPr>
            <a:picLocks noChangeAspect="1" noChangeArrowheads="1"/>
          </p:cNvPicPr>
          <p:nvPr/>
        </p:nvPicPr>
        <p:blipFill>
          <a:blip r:embed="rId2" cstate="print"/>
          <a:srcRect/>
          <a:stretch>
            <a:fillRect/>
          </a:stretch>
        </p:blipFill>
        <p:spPr bwMode="auto">
          <a:xfrm>
            <a:off x="533400" y="1219200"/>
            <a:ext cx="7914683" cy="4267200"/>
          </a:xfrm>
          <a:prstGeom prst="rect">
            <a:avLst/>
          </a:prstGeom>
          <a:noFill/>
          <a:ln w="9525">
            <a:noFill/>
            <a:miter lim="800000"/>
            <a:headEnd/>
            <a:tailEnd/>
          </a:ln>
        </p:spPr>
      </p:pic>
      <p:sp>
        <p:nvSpPr>
          <p:cNvPr id="3" name="Content Placeholder 2"/>
          <p:cNvSpPr>
            <a:spLocks noGrp="1"/>
          </p:cNvSpPr>
          <p:nvPr>
            <p:ph idx="1"/>
          </p:nvPr>
        </p:nvSpPr>
        <p:spPr>
          <a:xfrm>
            <a:off x="533400" y="5410200"/>
            <a:ext cx="8229600" cy="1295400"/>
          </a:xfrm>
        </p:spPr>
        <p:txBody>
          <a:bodyPr>
            <a:normAutofit fontScale="55000" lnSpcReduction="20000"/>
          </a:bodyPr>
          <a:lstStyle/>
          <a:p>
            <a:r>
              <a:rPr lang="en-US" dirty="0" smtClean="0"/>
              <a:t>Public, class, static, and void were all used in </a:t>
            </a:r>
            <a:r>
              <a:rPr lang="en-US" dirty="0" err="1" smtClean="0"/>
              <a:t>HelloWorld</a:t>
            </a:r>
            <a:endParaRPr lang="en-US" dirty="0" smtClean="0"/>
          </a:p>
          <a:p>
            <a:r>
              <a:rPr lang="en-US" dirty="0" smtClean="0"/>
              <a:t>true, false, and null are considered literals. </a:t>
            </a:r>
          </a:p>
          <a:p>
            <a:pPr marL="742950" lvl="2" indent="-342900"/>
            <a:r>
              <a:rPr lang="en-US" dirty="0" smtClean="0"/>
              <a:t>Literals are reserved for the Java language and work in a similar way to keywords</a:t>
            </a:r>
          </a:p>
          <a:p>
            <a:r>
              <a:rPr lang="en-US" dirty="0"/>
              <a:t>c</a:t>
            </a:r>
            <a:r>
              <a:rPr lang="en-US" dirty="0" smtClean="0"/>
              <a:t>onst and </a:t>
            </a:r>
            <a:r>
              <a:rPr lang="en-US" dirty="0" err="1" smtClean="0"/>
              <a:t>goto</a:t>
            </a:r>
            <a:r>
              <a:rPr lang="en-US" dirty="0"/>
              <a:t> </a:t>
            </a:r>
            <a:r>
              <a:rPr lang="en-US" dirty="0" smtClean="0"/>
              <a:t>are reserved by the java language but do not do anything (they are carryovers from C++)</a:t>
            </a:r>
          </a:p>
          <a:p>
            <a:endParaRPr lang="en-US" dirty="0"/>
          </a:p>
        </p:txBody>
      </p:sp>
    </p:spTree>
    <p:extLst>
      <p:ext uri="{BB962C8B-B14F-4D97-AF65-F5344CB8AC3E}">
        <p14:creationId xmlns:p14="http://schemas.microsoft.com/office/powerpoint/2010/main" val="4256024094"/>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Working With Statements</a:t>
            </a:r>
            <a:endParaRPr lang="en-US" dirty="0"/>
          </a:p>
        </p:txBody>
      </p:sp>
      <p:sp>
        <p:nvSpPr>
          <p:cNvPr id="3" name="Content Placeholder 2"/>
          <p:cNvSpPr>
            <a:spLocks noGrp="1"/>
          </p:cNvSpPr>
          <p:nvPr>
            <p:ph idx="1"/>
          </p:nvPr>
        </p:nvSpPr>
        <p:spPr/>
        <p:txBody>
          <a:bodyPr/>
          <a:lstStyle/>
          <a:p>
            <a:r>
              <a:rPr lang="en-US" dirty="0" smtClean="0"/>
              <a:t>Like many other programming languages, Java uses statements to build programs.</a:t>
            </a:r>
          </a:p>
          <a:p>
            <a:r>
              <a:rPr lang="en-US" dirty="0" smtClean="0"/>
              <a:t>Unlike most other languages, Java does not use statements as its fundamental unit of code (it uses classes) </a:t>
            </a:r>
            <a:endParaRPr lang="en-US" dirty="0"/>
          </a:p>
        </p:txBody>
      </p:sp>
    </p:spTree>
    <p:extLst>
      <p:ext uri="{BB962C8B-B14F-4D97-AF65-F5344CB8AC3E}">
        <p14:creationId xmlns:p14="http://schemas.microsoft.com/office/powerpoint/2010/main" val="1856892133"/>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Of Statements</a:t>
            </a:r>
            <a:endParaRPr lang="en-US" dirty="0"/>
          </a:p>
        </p:txBody>
      </p:sp>
      <p:sp>
        <p:nvSpPr>
          <p:cNvPr id="3" name="Content Placeholder 2"/>
          <p:cNvSpPr>
            <a:spLocks noGrp="1"/>
          </p:cNvSpPr>
          <p:nvPr>
            <p:ph idx="1"/>
          </p:nvPr>
        </p:nvSpPr>
        <p:spPr/>
        <p:txBody>
          <a:bodyPr/>
          <a:lstStyle/>
          <a:p>
            <a:r>
              <a:rPr lang="en-US" dirty="0" smtClean="0"/>
              <a:t>Declaration statements: create variables that can be used to store data</a:t>
            </a:r>
          </a:p>
          <a:p>
            <a:pPr>
              <a:buNone/>
            </a:pPr>
            <a:r>
              <a:rPr lang="en-US" dirty="0" err="1"/>
              <a:t>i</a:t>
            </a:r>
            <a:r>
              <a:rPr lang="en-US" dirty="0" err="1" smtClean="0"/>
              <a:t>nt</a:t>
            </a:r>
            <a:r>
              <a:rPr lang="en-US" dirty="0" smtClean="0"/>
              <a:t> I;</a:t>
            </a:r>
          </a:p>
          <a:p>
            <a:pPr>
              <a:buNone/>
            </a:pPr>
            <a:r>
              <a:rPr lang="en-US" dirty="0" smtClean="0"/>
              <a:t>String s = “This is a new string”;</a:t>
            </a:r>
          </a:p>
          <a:p>
            <a:pPr>
              <a:buNone/>
            </a:pPr>
            <a:r>
              <a:rPr lang="en-US" dirty="0" smtClean="0"/>
              <a:t>Customer c = new Customer ( ) ;</a:t>
            </a:r>
            <a:endParaRPr lang="en-US" dirty="0"/>
          </a:p>
        </p:txBody>
      </p:sp>
    </p:spTree>
    <p:extLst>
      <p:ext uri="{BB962C8B-B14F-4D97-AF65-F5344CB8AC3E}">
        <p14:creationId xmlns:p14="http://schemas.microsoft.com/office/powerpoint/2010/main" val="1510876524"/>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Of Statements</a:t>
            </a:r>
            <a:endParaRPr lang="en-US" dirty="0"/>
          </a:p>
        </p:txBody>
      </p:sp>
      <p:sp>
        <p:nvSpPr>
          <p:cNvPr id="3" name="Content Placeholder 2"/>
          <p:cNvSpPr>
            <a:spLocks noGrp="1"/>
          </p:cNvSpPr>
          <p:nvPr>
            <p:ph idx="1"/>
          </p:nvPr>
        </p:nvSpPr>
        <p:spPr/>
        <p:txBody>
          <a:bodyPr>
            <a:normAutofit fontScale="92500"/>
          </a:bodyPr>
          <a:lstStyle/>
          <a:p>
            <a:r>
              <a:rPr lang="en-US" dirty="0" smtClean="0"/>
              <a:t>Expression statements: perform calculations </a:t>
            </a:r>
          </a:p>
          <a:p>
            <a:pPr>
              <a:buNone/>
            </a:pPr>
            <a:endParaRPr lang="en-US" dirty="0" smtClean="0"/>
          </a:p>
          <a:p>
            <a:pPr>
              <a:buNone/>
            </a:pPr>
            <a:r>
              <a:rPr lang="en-US" dirty="0" err="1" smtClean="0"/>
              <a:t>i</a:t>
            </a:r>
            <a:r>
              <a:rPr lang="en-US" dirty="0" smtClean="0"/>
              <a:t> = a + b</a:t>
            </a:r>
          </a:p>
          <a:p>
            <a:pPr>
              <a:buNone/>
            </a:pPr>
            <a:r>
              <a:rPr lang="en-US" dirty="0" err="1" smtClean="0"/>
              <a:t>salesTax</a:t>
            </a:r>
            <a:r>
              <a:rPr lang="en-US" dirty="0" smtClean="0"/>
              <a:t> = </a:t>
            </a:r>
            <a:r>
              <a:rPr lang="en-US" dirty="0" err="1" smtClean="0"/>
              <a:t>invoiceTotal</a:t>
            </a:r>
            <a:r>
              <a:rPr lang="en-US" dirty="0" smtClean="0"/>
              <a:t> * </a:t>
            </a:r>
            <a:r>
              <a:rPr lang="en-US" dirty="0" err="1" smtClean="0"/>
              <a:t>taxrate</a:t>
            </a:r>
            <a:r>
              <a:rPr lang="en-US" dirty="0" smtClean="0"/>
              <a:t>;</a:t>
            </a:r>
          </a:p>
          <a:p>
            <a:pPr>
              <a:buNone/>
            </a:pPr>
            <a:r>
              <a:rPr lang="en-US" dirty="0" err="1" smtClean="0"/>
              <a:t>System.out.println</a:t>
            </a:r>
            <a:r>
              <a:rPr lang="en-US" dirty="0" smtClean="0"/>
              <a:t> (“Hello, World!”) ; </a:t>
            </a:r>
          </a:p>
          <a:p>
            <a:pPr>
              <a:buNone/>
            </a:pPr>
            <a:endParaRPr lang="en-US" dirty="0"/>
          </a:p>
          <a:p>
            <a:pPr>
              <a:buNone/>
            </a:pPr>
            <a:r>
              <a:rPr lang="en-US" dirty="0" smtClean="0"/>
              <a:t>Expression Statements In Action: the last statement in this group is the same as line 5 of </a:t>
            </a:r>
            <a:r>
              <a:rPr lang="en-US" dirty="0" err="1" smtClean="0"/>
              <a:t>HelloApp</a:t>
            </a:r>
            <a:endParaRPr lang="en-US" dirty="0" smtClean="0"/>
          </a:p>
        </p:txBody>
      </p:sp>
    </p:spTree>
    <p:extLst>
      <p:ext uri="{BB962C8B-B14F-4D97-AF65-F5344CB8AC3E}">
        <p14:creationId xmlns:p14="http://schemas.microsoft.com/office/powerpoint/2010/main" val="804105755"/>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Platform Independence</a:t>
            </a:r>
            <a:endParaRPr lang="en-US" dirty="0"/>
          </a:p>
        </p:txBody>
      </p:sp>
      <p:sp>
        <p:nvSpPr>
          <p:cNvPr id="3" name="Content Placeholder 2"/>
          <p:cNvSpPr>
            <a:spLocks noGrp="1"/>
          </p:cNvSpPr>
          <p:nvPr>
            <p:ph idx="1"/>
          </p:nvPr>
        </p:nvSpPr>
        <p:spPr/>
        <p:txBody>
          <a:bodyPr>
            <a:normAutofit/>
          </a:bodyPr>
          <a:lstStyle/>
          <a:p>
            <a:r>
              <a:rPr lang="en-US" dirty="0" smtClean="0"/>
              <a:t>Capable of running on many types of computers (PCs, Macs, Unix and Linux, mainframes, cell phones, etc.)</a:t>
            </a:r>
          </a:p>
          <a:p>
            <a:pPr marL="742950" lvl="2" indent="-342900"/>
            <a:r>
              <a:rPr lang="en-US" dirty="0" smtClean="0"/>
              <a:t>Sun Microsystems estimated that there were 5.5 million different java capable devices in 2010. </a:t>
            </a:r>
          </a:p>
          <a:p>
            <a:pPr marL="742950" lvl="2" indent="-342900">
              <a:buNone/>
            </a:pPr>
            <a:endParaRPr lang="en-US" dirty="0" smtClean="0"/>
          </a:p>
          <a:p>
            <a:pPr lvl="1">
              <a:buNone/>
            </a:pPr>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Of Statements</a:t>
            </a:r>
            <a:endParaRPr lang="en-US" dirty="0"/>
          </a:p>
        </p:txBody>
      </p:sp>
      <p:sp>
        <p:nvSpPr>
          <p:cNvPr id="3" name="Content Placeholder 2"/>
          <p:cNvSpPr>
            <a:spLocks noGrp="1"/>
          </p:cNvSpPr>
          <p:nvPr>
            <p:ph idx="1"/>
          </p:nvPr>
        </p:nvSpPr>
        <p:spPr/>
        <p:txBody>
          <a:bodyPr/>
          <a:lstStyle/>
          <a:p>
            <a:r>
              <a:rPr lang="en-US" dirty="0" smtClean="0"/>
              <a:t>if-then statements: execute other statements only if a particular condition has been met</a:t>
            </a:r>
          </a:p>
          <a:p>
            <a:endParaRPr lang="en-US" dirty="0"/>
          </a:p>
          <a:p>
            <a:endParaRPr lang="en-US" dirty="0" smtClean="0"/>
          </a:p>
          <a:p>
            <a:r>
              <a:rPr lang="en-US" dirty="0" smtClean="0"/>
              <a:t>for, while, and do statements: execute whole groups of statements one or more times.</a:t>
            </a:r>
          </a:p>
        </p:txBody>
      </p:sp>
    </p:spTree>
    <p:extLst>
      <p:ext uri="{BB962C8B-B14F-4D97-AF65-F5344CB8AC3E}">
        <p14:creationId xmlns:p14="http://schemas.microsoft.com/office/powerpoint/2010/main" val="133360546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and Statements</a:t>
            </a:r>
            <a:endParaRPr lang="en-US" dirty="0"/>
          </a:p>
        </p:txBody>
      </p:sp>
      <p:sp>
        <p:nvSpPr>
          <p:cNvPr id="3" name="Content Placeholder 2"/>
          <p:cNvSpPr>
            <a:spLocks noGrp="1"/>
          </p:cNvSpPr>
          <p:nvPr>
            <p:ph idx="1"/>
          </p:nvPr>
        </p:nvSpPr>
        <p:spPr/>
        <p:txBody>
          <a:bodyPr>
            <a:normAutofit fontScale="92500"/>
          </a:bodyPr>
          <a:lstStyle/>
          <a:p>
            <a:r>
              <a:rPr lang="en-US" dirty="0" smtClean="0"/>
              <a:t>When piecing together a statement, many must end with ;</a:t>
            </a:r>
          </a:p>
          <a:p>
            <a:pPr lvl="1"/>
            <a:r>
              <a:rPr lang="en-US" dirty="0" smtClean="0"/>
              <a:t>Declaration and Expression statements must end with a ; </a:t>
            </a:r>
          </a:p>
          <a:p>
            <a:pPr lvl="1"/>
            <a:r>
              <a:rPr lang="en-US" dirty="0" smtClean="0"/>
              <a:t>Most other statement types do not need a ;</a:t>
            </a:r>
          </a:p>
          <a:p>
            <a:pPr lvl="2"/>
            <a:r>
              <a:rPr lang="en-US" dirty="0" smtClean="0"/>
              <a:t>The java compiler will let you know if you should not use a ;</a:t>
            </a:r>
          </a:p>
          <a:p>
            <a:pPr lvl="1">
              <a:buNone/>
            </a:pPr>
            <a:endParaRPr lang="en-US" dirty="0"/>
          </a:p>
          <a:p>
            <a:pPr lvl="1">
              <a:buNone/>
            </a:pPr>
            <a:r>
              <a:rPr lang="en-US" b="1" dirty="0" smtClean="0"/>
              <a:t>if statement </a:t>
            </a:r>
            <a:r>
              <a:rPr lang="en-US" dirty="0" smtClean="0"/>
              <a:t>		           if (total &gt; 100)	</a:t>
            </a:r>
          </a:p>
          <a:p>
            <a:pPr lvl="1">
              <a:buNone/>
            </a:pPr>
            <a:r>
              <a:rPr lang="en-US" b="1" dirty="0" smtClean="0"/>
              <a:t>expression statement </a:t>
            </a:r>
            <a:r>
              <a:rPr lang="en-US" dirty="0" smtClean="0"/>
              <a:t>	                </a:t>
            </a:r>
            <a:r>
              <a:rPr lang="en-US" dirty="0" err="1" smtClean="0"/>
              <a:t>discountPercent</a:t>
            </a:r>
            <a:r>
              <a:rPr lang="en-US" dirty="0" smtClean="0"/>
              <a:t> = 10;</a:t>
            </a:r>
          </a:p>
        </p:txBody>
      </p:sp>
    </p:spTree>
    <p:extLst>
      <p:ext uri="{BB962C8B-B14F-4D97-AF65-F5344CB8AC3E}">
        <p14:creationId xmlns:p14="http://schemas.microsoft.com/office/powerpoint/2010/main" val="91113802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White Space/Workflow</a:t>
            </a:r>
            <a:endParaRPr lang="en-US" dirty="0"/>
          </a:p>
        </p:txBody>
      </p:sp>
      <p:sp>
        <p:nvSpPr>
          <p:cNvPr id="3" name="Content Placeholder 2"/>
          <p:cNvSpPr>
            <a:spLocks noGrp="1"/>
          </p:cNvSpPr>
          <p:nvPr>
            <p:ph idx="1"/>
          </p:nvPr>
        </p:nvSpPr>
        <p:spPr/>
        <p:txBody>
          <a:bodyPr/>
          <a:lstStyle/>
          <a:p>
            <a:r>
              <a:rPr lang="en-US" dirty="0" smtClean="0"/>
              <a:t>White space: one or more consecutive space characters, tab characters, or line breaks.</a:t>
            </a:r>
          </a:p>
          <a:p>
            <a:endParaRPr lang="en-US" dirty="0"/>
          </a:p>
          <a:p>
            <a:r>
              <a:rPr lang="en-US" dirty="0" smtClean="0"/>
              <a:t>Within Java, all white space is considered the same whether it is one space or 15 line breaks. </a:t>
            </a:r>
            <a:endParaRPr lang="en-US" dirty="0"/>
          </a:p>
        </p:txBody>
      </p:sp>
    </p:spTree>
    <p:extLst>
      <p:ext uri="{BB962C8B-B14F-4D97-AF65-F5344CB8AC3E}">
        <p14:creationId xmlns:p14="http://schemas.microsoft.com/office/powerpoint/2010/main" val="76331549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White Space/Workflow</a:t>
            </a:r>
            <a:endParaRPr lang="en-US" dirty="0"/>
          </a:p>
        </p:txBody>
      </p:sp>
      <p:sp>
        <p:nvSpPr>
          <p:cNvPr id="3" name="Content Placeholder 2"/>
          <p:cNvSpPr>
            <a:spLocks noGrp="1"/>
          </p:cNvSpPr>
          <p:nvPr>
            <p:ph idx="1"/>
          </p:nvPr>
        </p:nvSpPr>
        <p:spPr/>
        <p:txBody>
          <a:bodyPr>
            <a:normAutofit/>
          </a:bodyPr>
          <a:lstStyle/>
          <a:p>
            <a:r>
              <a:rPr lang="en-US" dirty="0" smtClean="0"/>
              <a:t>All of the following statements will function the same way:</a:t>
            </a:r>
          </a:p>
          <a:p>
            <a:pPr>
              <a:buNone/>
            </a:pPr>
            <a:r>
              <a:rPr lang="en-US" dirty="0"/>
              <a:t>x</a:t>
            </a:r>
            <a:r>
              <a:rPr lang="en-US" dirty="0" smtClean="0"/>
              <a:t> = (y + 5) / z;</a:t>
            </a:r>
          </a:p>
          <a:p>
            <a:pPr>
              <a:buNone/>
            </a:pPr>
            <a:endParaRPr lang="en-US" dirty="0"/>
          </a:p>
          <a:p>
            <a:pPr>
              <a:buNone/>
            </a:pPr>
            <a:r>
              <a:rPr lang="en-US" dirty="0"/>
              <a:t>x</a:t>
            </a:r>
            <a:r>
              <a:rPr lang="en-US" dirty="0" smtClean="0"/>
              <a:t> = </a:t>
            </a:r>
          </a:p>
          <a:p>
            <a:pPr>
              <a:buNone/>
            </a:pPr>
            <a:r>
              <a:rPr lang="en-US" dirty="0" smtClean="0"/>
              <a:t>(y + 5) / z;</a:t>
            </a:r>
          </a:p>
          <a:p>
            <a:pPr>
              <a:buNone/>
            </a:pPr>
            <a:endParaRPr lang="en-US" dirty="0"/>
          </a:p>
          <a:p>
            <a:pPr>
              <a:buNone/>
            </a:pPr>
            <a:endParaRPr lang="en-US" dirty="0" smtClean="0"/>
          </a:p>
          <a:p>
            <a:pPr>
              <a:buNone/>
            </a:pPr>
            <a:endParaRPr lang="en-US" dirty="0"/>
          </a:p>
          <a:p>
            <a:pPr>
              <a:buNone/>
            </a:pPr>
            <a:endParaRPr lang="en-US" dirty="0"/>
          </a:p>
        </p:txBody>
      </p:sp>
      <p:sp>
        <p:nvSpPr>
          <p:cNvPr id="4" name="Content Placeholder 2"/>
          <p:cNvSpPr txBox="1">
            <a:spLocks/>
          </p:cNvSpPr>
          <p:nvPr/>
        </p:nvSpPr>
        <p:spPr>
          <a:xfrm>
            <a:off x="6705600" y="2286000"/>
            <a:ext cx="990600" cy="4373563"/>
          </a:xfrm>
          <a:prstGeom prst="rect">
            <a:avLst/>
          </a:prstGeom>
        </p:spPr>
        <p:txBody>
          <a:bodyPr vert="horz" lIns="91440" tIns="45720" rIns="91440" bIns="45720" rtlCol="0">
            <a:normAutofit fontScale="775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x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y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5</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Z</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113723536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White Space/Workflow</a:t>
            </a:r>
            <a:endParaRPr lang="en-US" dirty="0"/>
          </a:p>
        </p:txBody>
      </p:sp>
      <p:sp>
        <p:nvSpPr>
          <p:cNvPr id="3" name="Content Placeholder 2"/>
          <p:cNvSpPr>
            <a:spLocks noGrp="1"/>
          </p:cNvSpPr>
          <p:nvPr>
            <p:ph idx="1"/>
          </p:nvPr>
        </p:nvSpPr>
        <p:spPr/>
        <p:txBody>
          <a:bodyPr>
            <a:normAutofit fontScale="70000" lnSpcReduction="20000"/>
          </a:bodyPr>
          <a:lstStyle/>
          <a:p>
            <a:pPr>
              <a:buNone/>
            </a:pPr>
            <a:r>
              <a:rPr lang="en-US" dirty="0" smtClean="0"/>
              <a:t>All of the following statements will function the same way:</a:t>
            </a:r>
          </a:p>
          <a:p>
            <a:pPr>
              <a:buNone/>
            </a:pPr>
            <a:endParaRPr lang="en-US" sz="1900" dirty="0" smtClean="0"/>
          </a:p>
          <a:p>
            <a:pPr>
              <a:buNone/>
            </a:pPr>
            <a:r>
              <a:rPr lang="en-US" dirty="0" smtClean="0"/>
              <a:t>public static void main (String [] </a:t>
            </a:r>
            <a:r>
              <a:rPr lang="en-US" dirty="0" err="1" smtClean="0"/>
              <a:t>args</a:t>
            </a:r>
            <a:r>
              <a:rPr lang="en-US" dirty="0" smtClean="0"/>
              <a:t>)</a:t>
            </a:r>
          </a:p>
          <a:p>
            <a:pPr>
              <a:buNone/>
            </a:pPr>
            <a:endParaRPr lang="en-US" sz="1700" dirty="0"/>
          </a:p>
          <a:p>
            <a:pPr>
              <a:buNone/>
            </a:pPr>
            <a:r>
              <a:rPr lang="en-US" dirty="0"/>
              <a:t>p</a:t>
            </a:r>
            <a:r>
              <a:rPr lang="en-US" dirty="0" smtClean="0"/>
              <a:t>ublic</a:t>
            </a:r>
          </a:p>
          <a:p>
            <a:pPr>
              <a:buNone/>
            </a:pPr>
            <a:r>
              <a:rPr lang="en-US" dirty="0"/>
              <a:t>s</a:t>
            </a:r>
            <a:r>
              <a:rPr lang="en-US" dirty="0" smtClean="0"/>
              <a:t>tatic</a:t>
            </a:r>
          </a:p>
          <a:p>
            <a:pPr>
              <a:buNone/>
            </a:pPr>
            <a:r>
              <a:rPr lang="en-US" dirty="0"/>
              <a:t>v</a:t>
            </a:r>
            <a:r>
              <a:rPr lang="en-US" dirty="0" smtClean="0"/>
              <a:t>oid</a:t>
            </a:r>
          </a:p>
          <a:p>
            <a:pPr>
              <a:buNone/>
            </a:pPr>
            <a:r>
              <a:rPr lang="en-US" dirty="0"/>
              <a:t>m</a:t>
            </a:r>
            <a:r>
              <a:rPr lang="en-US" dirty="0" smtClean="0"/>
              <a:t>ain</a:t>
            </a:r>
          </a:p>
          <a:p>
            <a:pPr>
              <a:buNone/>
            </a:pPr>
            <a:r>
              <a:rPr lang="en-US" dirty="0" smtClean="0"/>
              <a:t>(String [] </a:t>
            </a:r>
            <a:r>
              <a:rPr lang="en-US" dirty="0" err="1" smtClean="0"/>
              <a:t>args</a:t>
            </a:r>
            <a:r>
              <a:rPr lang="en-US" dirty="0" smtClean="0"/>
              <a:t>)</a:t>
            </a:r>
          </a:p>
          <a:p>
            <a:pPr>
              <a:buNone/>
            </a:pPr>
            <a:endParaRPr lang="en-US" dirty="0"/>
          </a:p>
          <a:p>
            <a:pPr>
              <a:buNone/>
            </a:pPr>
            <a:r>
              <a:rPr lang="en-US" b="1" dirty="0" smtClean="0"/>
              <a:t>Exceptions</a:t>
            </a:r>
            <a:r>
              <a:rPr lang="en-US" dirty="0" smtClean="0"/>
              <a:t>: You can not put white space between keywords or identifiers</a:t>
            </a:r>
          </a:p>
          <a:p>
            <a:pPr>
              <a:buNone/>
            </a:pPr>
            <a:endParaRPr lang="en-US" sz="1700" dirty="0" smtClean="0"/>
          </a:p>
          <a:p>
            <a:pPr>
              <a:buNone/>
            </a:pPr>
            <a:r>
              <a:rPr lang="en-US" dirty="0" smtClean="0"/>
              <a:t>p u b l </a:t>
            </a:r>
            <a:r>
              <a:rPr lang="en-US" dirty="0" err="1" smtClean="0"/>
              <a:t>i</a:t>
            </a:r>
            <a:r>
              <a:rPr lang="en-US" dirty="0" smtClean="0"/>
              <a:t> c   static v o </a:t>
            </a:r>
            <a:r>
              <a:rPr lang="en-US" dirty="0" err="1" smtClean="0"/>
              <a:t>i</a:t>
            </a:r>
            <a:r>
              <a:rPr lang="en-US" dirty="0" smtClean="0"/>
              <a:t> d main (String [] </a:t>
            </a:r>
            <a:r>
              <a:rPr lang="en-US" dirty="0" err="1" smtClean="0"/>
              <a:t>args</a:t>
            </a:r>
            <a:r>
              <a:rPr lang="en-US" dirty="0" smtClean="0"/>
              <a:t>) will not work</a:t>
            </a:r>
          </a:p>
          <a:p>
            <a:pPr>
              <a:buNone/>
            </a:pPr>
            <a:endParaRPr lang="en-US" dirty="0" smtClean="0"/>
          </a:p>
          <a:p>
            <a:pPr>
              <a:buNone/>
            </a:pPr>
            <a:endParaRPr lang="en-US" dirty="0" smtClean="0"/>
          </a:p>
        </p:txBody>
      </p:sp>
    </p:spTree>
    <p:extLst>
      <p:ext uri="{BB962C8B-B14F-4D97-AF65-F5344CB8AC3E}">
        <p14:creationId xmlns:p14="http://schemas.microsoft.com/office/powerpoint/2010/main" val="333457531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Importance Of White Space</a:t>
            </a:r>
            <a:endParaRPr lang="en-US" dirty="0"/>
          </a:p>
        </p:txBody>
      </p:sp>
      <p:sp>
        <p:nvSpPr>
          <p:cNvPr id="3" name="Content Placeholder 2"/>
          <p:cNvSpPr>
            <a:spLocks noGrp="1"/>
          </p:cNvSpPr>
          <p:nvPr>
            <p:ph idx="1"/>
          </p:nvPr>
        </p:nvSpPr>
        <p:spPr/>
        <p:txBody>
          <a:bodyPr>
            <a:normAutofit/>
          </a:bodyPr>
          <a:lstStyle/>
          <a:p>
            <a:r>
              <a:rPr lang="en-US" dirty="0" smtClean="0"/>
              <a:t>When developing lengthy code white space becomes important</a:t>
            </a:r>
          </a:p>
          <a:p>
            <a:pPr lvl="1"/>
            <a:r>
              <a:rPr lang="en-US" dirty="0" smtClean="0"/>
              <a:t>Use line breaks to separate statements</a:t>
            </a:r>
          </a:p>
          <a:p>
            <a:pPr lvl="1"/>
            <a:r>
              <a:rPr lang="en-US" dirty="0" smtClean="0"/>
              <a:t>Use tabs to line up elements that belong together</a:t>
            </a:r>
          </a:p>
          <a:p>
            <a:pPr lvl="1">
              <a:buNone/>
            </a:pPr>
            <a:endParaRPr lang="en-US" sz="1500" dirty="0"/>
          </a:p>
          <a:p>
            <a:pPr marL="0" lvl="1" indent="-274320">
              <a:buNone/>
            </a:pPr>
            <a:r>
              <a:rPr lang="en-US" dirty="0" smtClean="0"/>
              <a:t>When you start to program regularly you will develop   your own methods.</a:t>
            </a:r>
          </a:p>
          <a:p>
            <a:pPr marL="0" lvl="1" indent="0">
              <a:buNone/>
            </a:pPr>
            <a:endParaRPr lang="en-US" sz="800" dirty="0" smtClean="0"/>
          </a:p>
          <a:p>
            <a:pPr marL="0" lvl="1" indent="0">
              <a:buNone/>
            </a:pPr>
            <a:r>
              <a:rPr lang="en-US" dirty="0" smtClean="0"/>
              <a:t>Remember that these methods SHOULD help you better organize your ideas for easier access and editing</a:t>
            </a:r>
          </a:p>
        </p:txBody>
      </p:sp>
    </p:spTree>
    <p:extLst>
      <p:ext uri="{BB962C8B-B14F-4D97-AF65-F5344CB8AC3E}">
        <p14:creationId xmlns:p14="http://schemas.microsoft.com/office/powerpoint/2010/main" val="380474293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Working With Blocks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Block: a group of one or more statements that is enclosed in braces { }. A block can contain one or more statements.</a:t>
            </a:r>
          </a:p>
          <a:p>
            <a:pPr>
              <a:buNone/>
            </a:pPr>
            <a:endParaRPr lang="en-US" dirty="0" smtClean="0"/>
          </a:p>
          <a:p>
            <a:pPr>
              <a:buNone/>
            </a:pPr>
            <a:r>
              <a:rPr lang="en-US" dirty="0" smtClean="0"/>
              <a:t>{</a:t>
            </a:r>
          </a:p>
          <a:p>
            <a:pPr>
              <a:buNone/>
            </a:pPr>
            <a:r>
              <a:rPr lang="en-US" dirty="0"/>
              <a:t>	</a:t>
            </a:r>
            <a:r>
              <a:rPr lang="en-US" dirty="0" smtClean="0"/>
              <a:t>	</a:t>
            </a:r>
            <a:r>
              <a:rPr lang="en-US" dirty="0" err="1" smtClean="0"/>
              <a:t>int</a:t>
            </a:r>
            <a:r>
              <a:rPr lang="en-US" dirty="0" smtClean="0"/>
              <a:t> </a:t>
            </a:r>
            <a:r>
              <a:rPr lang="en-US" dirty="0" err="1" smtClean="0"/>
              <a:t>i</a:t>
            </a:r>
            <a:r>
              <a:rPr lang="en-US" dirty="0" smtClean="0"/>
              <a:t>, j;</a:t>
            </a:r>
          </a:p>
          <a:p>
            <a:pPr>
              <a:buNone/>
            </a:pPr>
            <a:r>
              <a:rPr lang="en-US" dirty="0"/>
              <a:t>	</a:t>
            </a:r>
            <a:r>
              <a:rPr lang="en-US" dirty="0" smtClean="0"/>
              <a:t>	</a:t>
            </a:r>
            <a:r>
              <a:rPr lang="en-US" dirty="0" err="1" smtClean="0"/>
              <a:t>i</a:t>
            </a:r>
            <a:r>
              <a:rPr lang="en-US" dirty="0" smtClean="0"/>
              <a:t> = 100;</a:t>
            </a:r>
          </a:p>
          <a:p>
            <a:pPr>
              <a:buNone/>
            </a:pPr>
            <a:r>
              <a:rPr lang="en-US" dirty="0"/>
              <a:t>	</a:t>
            </a:r>
            <a:r>
              <a:rPr lang="en-US" dirty="0" smtClean="0"/>
              <a:t>	j = 200;</a:t>
            </a:r>
          </a:p>
          <a:p>
            <a:pPr>
              <a:buNone/>
            </a:pPr>
            <a:r>
              <a:rPr lang="en-US" dirty="0" smtClean="0"/>
              <a:t>}</a:t>
            </a:r>
          </a:p>
          <a:p>
            <a:pPr>
              <a:buNone/>
            </a:pPr>
            <a:endParaRPr lang="en-US" dirty="0"/>
          </a:p>
          <a:p>
            <a:pPr>
              <a:buNone/>
            </a:pPr>
            <a:r>
              <a:rPr lang="en-US" dirty="0" smtClean="0"/>
              <a:t>A block itself is a type of statement. Anytime the Java language requires a statement you can substitute a block.</a:t>
            </a:r>
          </a:p>
          <a:p>
            <a:pPr>
              <a:buNone/>
            </a:pPr>
            <a:r>
              <a:rPr lang="en-US" dirty="0" smtClean="0"/>
              <a:t>Though a block is a type of statement it shouldn’t end with a ;</a:t>
            </a:r>
          </a:p>
          <a:p>
            <a:endParaRPr lang="en-US" dirty="0"/>
          </a:p>
        </p:txBody>
      </p:sp>
    </p:spTree>
    <p:extLst>
      <p:ext uri="{BB962C8B-B14F-4D97-AF65-F5344CB8AC3E}">
        <p14:creationId xmlns:p14="http://schemas.microsoft.com/office/powerpoint/2010/main" val="200280857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Creating Identifiers</a:t>
            </a:r>
            <a:endParaRPr lang="en-US" dirty="0"/>
          </a:p>
        </p:txBody>
      </p:sp>
      <p:sp>
        <p:nvSpPr>
          <p:cNvPr id="3" name="Content Placeholder 2"/>
          <p:cNvSpPr>
            <a:spLocks noGrp="1"/>
          </p:cNvSpPr>
          <p:nvPr>
            <p:ph idx="1"/>
          </p:nvPr>
        </p:nvSpPr>
        <p:spPr/>
        <p:txBody>
          <a:bodyPr/>
          <a:lstStyle/>
          <a:p>
            <a:r>
              <a:rPr lang="en-US" dirty="0" smtClean="0"/>
              <a:t>Identifier: a word used to refer to a Java programming element by name.</a:t>
            </a:r>
          </a:p>
          <a:p>
            <a:pPr lvl="1"/>
            <a:r>
              <a:rPr lang="en-US" dirty="0" smtClean="0"/>
              <a:t>Identifiers are most used for the following elements:</a:t>
            </a:r>
          </a:p>
          <a:p>
            <a:pPr lvl="2"/>
            <a:r>
              <a:rPr lang="en-US" dirty="0" smtClean="0"/>
              <a:t>Classes (</a:t>
            </a:r>
            <a:r>
              <a:rPr lang="en-US" dirty="0" err="1" smtClean="0"/>
              <a:t>HelloApp</a:t>
            </a:r>
            <a:r>
              <a:rPr lang="en-US" dirty="0" smtClean="0"/>
              <a:t>)</a:t>
            </a:r>
          </a:p>
          <a:p>
            <a:pPr lvl="2"/>
            <a:r>
              <a:rPr lang="en-US" dirty="0" smtClean="0"/>
              <a:t>Methods (main)</a:t>
            </a:r>
          </a:p>
          <a:p>
            <a:pPr lvl="2"/>
            <a:r>
              <a:rPr lang="en-US" dirty="0" smtClean="0"/>
              <a:t>Variables and fields (hold data used by your program)</a:t>
            </a:r>
          </a:p>
          <a:p>
            <a:pPr lvl="2"/>
            <a:r>
              <a:rPr lang="en-US" dirty="0" smtClean="0"/>
              <a:t>Parameters (pass data values to methods)</a:t>
            </a:r>
          </a:p>
        </p:txBody>
      </p:sp>
    </p:spTree>
    <p:extLst>
      <p:ext uri="{BB962C8B-B14F-4D97-AF65-F5344CB8AC3E}">
        <p14:creationId xmlns:p14="http://schemas.microsoft.com/office/powerpoint/2010/main" val="248265902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Creating Identifiers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Important things to remember about Identifiers:</a:t>
            </a:r>
          </a:p>
          <a:p>
            <a:pPr lvl="1"/>
            <a:r>
              <a:rPr lang="en-US" dirty="0" smtClean="0"/>
              <a:t>Case-sensitive: </a:t>
            </a:r>
            <a:r>
              <a:rPr lang="en-US" dirty="0" err="1" smtClean="0"/>
              <a:t>SalesTax</a:t>
            </a:r>
            <a:r>
              <a:rPr lang="en-US" dirty="0" smtClean="0"/>
              <a:t>, </a:t>
            </a:r>
            <a:r>
              <a:rPr lang="en-US" dirty="0" err="1" smtClean="0"/>
              <a:t>Salestax</a:t>
            </a:r>
            <a:r>
              <a:rPr lang="en-US" dirty="0" smtClean="0"/>
              <a:t>, and </a:t>
            </a:r>
            <a:r>
              <a:rPr lang="en-US" dirty="0" err="1" smtClean="0"/>
              <a:t>salesTax</a:t>
            </a:r>
            <a:r>
              <a:rPr lang="en-US" dirty="0" smtClean="0"/>
              <a:t> are all distinct identifiers</a:t>
            </a:r>
          </a:p>
          <a:p>
            <a:pPr lvl="1"/>
            <a:r>
              <a:rPr lang="en-US" dirty="0" smtClean="0"/>
              <a:t>Can be made up of uppercase and lowercase letters, numerals, underscore characters (_), and dollars signs ($). Examples: </a:t>
            </a:r>
            <a:r>
              <a:rPr lang="en-US" dirty="0" err="1" smtClean="0"/>
              <a:t>Sales_Tax</a:t>
            </a:r>
            <a:r>
              <a:rPr lang="en-US" dirty="0" smtClean="0"/>
              <a:t>, </a:t>
            </a:r>
            <a:r>
              <a:rPr lang="en-US" dirty="0" err="1" smtClean="0"/>
              <a:t>sale$Tax</a:t>
            </a:r>
            <a:r>
              <a:rPr lang="en-US" dirty="0" smtClean="0"/>
              <a:t>, Sa1esTax</a:t>
            </a:r>
          </a:p>
          <a:p>
            <a:pPr lvl="1"/>
            <a:r>
              <a:rPr lang="en-US" dirty="0" smtClean="0"/>
              <a:t>All identifiers must begin with a letter (sadly $</a:t>
            </a:r>
            <a:r>
              <a:rPr lang="en-US" dirty="0" err="1" smtClean="0"/>
              <a:t>alesTax</a:t>
            </a:r>
            <a:r>
              <a:rPr lang="en-US" dirty="0" smtClean="0"/>
              <a:t> will not function as an identifier)</a:t>
            </a:r>
          </a:p>
          <a:p>
            <a:pPr lvl="1"/>
            <a:r>
              <a:rPr lang="en-US" dirty="0" smtClean="0"/>
              <a:t>Identifiers can not be the same as ANY Java keywords (say goodbye to public, transient, and package)</a:t>
            </a:r>
          </a:p>
          <a:p>
            <a:pPr lvl="1"/>
            <a:r>
              <a:rPr lang="en-US" dirty="0" smtClean="0"/>
              <a:t>Watch out for </a:t>
            </a:r>
            <a:r>
              <a:rPr lang="en-US" dirty="0" err="1" smtClean="0"/>
              <a:t>bling</a:t>
            </a:r>
            <a:r>
              <a:rPr lang="en-US" dirty="0" smtClean="0"/>
              <a:t>: it is recommended that you avoid using $ in your identifiers because code generators use $ to create identifiers. Avoiding $ may help prevent conflicts with generated names.</a:t>
            </a:r>
          </a:p>
          <a:p>
            <a:pPr lvl="1"/>
            <a:endParaRPr lang="en-US" dirty="0" smtClean="0"/>
          </a:p>
          <a:p>
            <a:pPr lvl="1"/>
            <a:endParaRPr lang="en-US" dirty="0" smtClean="0"/>
          </a:p>
          <a:p>
            <a:pPr lvl="1"/>
            <a:endParaRPr lang="en-US" dirty="0" smtClean="0"/>
          </a:p>
        </p:txBody>
      </p:sp>
    </p:spTree>
    <p:extLst>
      <p:ext uri="{BB962C8B-B14F-4D97-AF65-F5344CB8AC3E}">
        <p14:creationId xmlns:p14="http://schemas.microsoft.com/office/powerpoint/2010/main" val="251982896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Crafting Comments</a:t>
            </a:r>
            <a:endParaRPr lang="en-US" dirty="0"/>
          </a:p>
        </p:txBody>
      </p:sp>
      <p:sp>
        <p:nvSpPr>
          <p:cNvPr id="3" name="Content Placeholder 2"/>
          <p:cNvSpPr>
            <a:spLocks noGrp="1"/>
          </p:cNvSpPr>
          <p:nvPr>
            <p:ph idx="1"/>
          </p:nvPr>
        </p:nvSpPr>
        <p:spPr/>
        <p:txBody>
          <a:bodyPr/>
          <a:lstStyle/>
          <a:p>
            <a:r>
              <a:rPr lang="en-US" dirty="0" smtClean="0"/>
              <a:t>Comments: text that provides explanations of your code which is formatted in a specific way to avoid compiling errors. </a:t>
            </a:r>
          </a:p>
          <a:p>
            <a:pPr>
              <a:buNone/>
            </a:pPr>
            <a:endParaRPr lang="en-US" dirty="0" smtClean="0"/>
          </a:p>
          <a:p>
            <a:r>
              <a:rPr lang="en-US" dirty="0" smtClean="0"/>
              <a:t>Java Has 3 Basic Types Of Comments: </a:t>
            </a:r>
          </a:p>
          <a:p>
            <a:pPr lvl="1"/>
            <a:r>
              <a:rPr lang="en-US" dirty="0" smtClean="0"/>
              <a:t>End-of-line Comments</a:t>
            </a:r>
          </a:p>
          <a:p>
            <a:pPr lvl="1"/>
            <a:r>
              <a:rPr lang="en-US" dirty="0" smtClean="0"/>
              <a:t>Traditional Comments</a:t>
            </a:r>
          </a:p>
          <a:p>
            <a:pPr lvl="1"/>
            <a:r>
              <a:rPr lang="en-US" dirty="0" err="1" smtClean="0"/>
              <a:t>Javadoc</a:t>
            </a:r>
            <a:r>
              <a:rPr lang="en-US" dirty="0" smtClean="0"/>
              <a:t> Comments</a:t>
            </a:r>
            <a:endParaRPr lang="en-US" dirty="0"/>
          </a:p>
        </p:txBody>
      </p:sp>
    </p:spTree>
    <p:extLst>
      <p:ext uri="{BB962C8B-B14F-4D97-AF65-F5344CB8AC3E}">
        <p14:creationId xmlns:p14="http://schemas.microsoft.com/office/powerpoint/2010/main" val="30781867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Platform Independence</a:t>
            </a:r>
            <a:endParaRPr lang="en-US" dirty="0"/>
          </a:p>
        </p:txBody>
      </p:sp>
      <p:sp>
        <p:nvSpPr>
          <p:cNvPr id="3" name="Content Placeholder 2"/>
          <p:cNvSpPr>
            <a:spLocks noGrp="1"/>
          </p:cNvSpPr>
          <p:nvPr>
            <p:ph idx="1"/>
          </p:nvPr>
        </p:nvSpPr>
        <p:spPr/>
        <p:txBody>
          <a:bodyPr>
            <a:normAutofit/>
          </a:bodyPr>
          <a:lstStyle/>
          <a:p>
            <a:pPr>
              <a:buNone/>
            </a:pPr>
            <a:r>
              <a:rPr lang="en-US" dirty="0" smtClean="0"/>
              <a:t>How Does It Work?</a:t>
            </a:r>
          </a:p>
          <a:p>
            <a:r>
              <a:rPr lang="en-US" dirty="0" smtClean="0"/>
              <a:t>Previous Thought: Create a compiler that can run on any platform.</a:t>
            </a:r>
          </a:p>
          <a:p>
            <a:r>
              <a:rPr lang="en-US" dirty="0" smtClean="0"/>
              <a:t>Java Thought: Develop a method to have code translated into a language that all platforms could run without compiling on a specific machine. </a:t>
            </a:r>
          </a:p>
          <a:p>
            <a:pPr lvl="1"/>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Crafting Comments</a:t>
            </a:r>
            <a:endParaRPr lang="en-US" dirty="0"/>
          </a:p>
        </p:txBody>
      </p:sp>
      <p:sp>
        <p:nvSpPr>
          <p:cNvPr id="3" name="Content Placeholder 2"/>
          <p:cNvSpPr>
            <a:spLocks noGrp="1"/>
          </p:cNvSpPr>
          <p:nvPr>
            <p:ph idx="1"/>
          </p:nvPr>
        </p:nvSpPr>
        <p:spPr/>
        <p:txBody>
          <a:bodyPr/>
          <a:lstStyle/>
          <a:p>
            <a:r>
              <a:rPr lang="en-US" dirty="0" smtClean="0"/>
              <a:t>End-of-line Comments</a:t>
            </a:r>
          </a:p>
          <a:p>
            <a:pPr lvl="1"/>
            <a:r>
              <a:rPr lang="en-US" dirty="0" smtClean="0"/>
              <a:t>Typically used to explain the purpose of a particular line</a:t>
            </a:r>
          </a:p>
          <a:p>
            <a:pPr lvl="1"/>
            <a:r>
              <a:rPr lang="en-US" dirty="0" smtClean="0"/>
              <a:t>Begin with the sequence / / (everything typed after those two slashes is ignored by the compiler)</a:t>
            </a:r>
          </a:p>
          <a:p>
            <a:pPr lvl="1"/>
            <a:r>
              <a:rPr lang="en-US" dirty="0" smtClean="0"/>
              <a:t>End at the end of the line</a:t>
            </a:r>
          </a:p>
          <a:p>
            <a:pPr lvl="1"/>
            <a:r>
              <a:rPr lang="en-US" dirty="0" smtClean="0"/>
              <a:t>Can be placed at the end of ANY line</a:t>
            </a:r>
          </a:p>
          <a:p>
            <a:pPr lvl="1"/>
            <a:endParaRPr lang="en-US" dirty="0"/>
          </a:p>
          <a:p>
            <a:pPr marL="0" lvl="1">
              <a:buNone/>
            </a:pPr>
            <a:r>
              <a:rPr lang="en-US" sz="2300" dirty="0"/>
              <a:t>t</a:t>
            </a:r>
            <a:r>
              <a:rPr lang="en-US" sz="2300" dirty="0" smtClean="0"/>
              <a:t>otal = total * </a:t>
            </a:r>
            <a:r>
              <a:rPr lang="en-US" sz="2300" dirty="0" err="1" smtClean="0"/>
              <a:t>discountpercent</a:t>
            </a:r>
            <a:r>
              <a:rPr lang="en-US" sz="2300" dirty="0" smtClean="0"/>
              <a:t>;  // calculate the discounted total</a:t>
            </a:r>
            <a:endParaRPr lang="en-US" sz="2300" dirty="0"/>
          </a:p>
        </p:txBody>
      </p:sp>
    </p:spTree>
    <p:extLst>
      <p:ext uri="{BB962C8B-B14F-4D97-AF65-F5344CB8AC3E}">
        <p14:creationId xmlns:p14="http://schemas.microsoft.com/office/powerpoint/2010/main" val="329998444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Crafting Comments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End-of-line Comments</a:t>
            </a:r>
          </a:p>
          <a:p>
            <a:pPr lvl="1"/>
            <a:r>
              <a:rPr lang="en-US" dirty="0" smtClean="0"/>
              <a:t>Typically used to explain the purpose of a particular line</a:t>
            </a:r>
          </a:p>
          <a:p>
            <a:pPr lvl="1"/>
            <a:r>
              <a:rPr lang="en-US" dirty="0" smtClean="0"/>
              <a:t>Begin with the sequence / / (everything typed after those two slashes is ignored by the compiler)</a:t>
            </a:r>
          </a:p>
          <a:p>
            <a:pPr lvl="1"/>
            <a:r>
              <a:rPr lang="en-US" dirty="0" smtClean="0"/>
              <a:t>End at the end of the line</a:t>
            </a:r>
          </a:p>
          <a:p>
            <a:pPr lvl="1"/>
            <a:r>
              <a:rPr lang="en-US" dirty="0" smtClean="0"/>
              <a:t>Can be placed at the end of ANY line</a:t>
            </a:r>
          </a:p>
          <a:p>
            <a:pPr lvl="1">
              <a:buNone/>
            </a:pPr>
            <a:endParaRPr lang="en-US" dirty="0"/>
          </a:p>
          <a:p>
            <a:pPr marL="0" lvl="1">
              <a:buNone/>
            </a:pPr>
            <a:r>
              <a:rPr lang="en-US" sz="2300" dirty="0" smtClean="0"/>
              <a:t>Typical End-of-line comment</a:t>
            </a:r>
          </a:p>
          <a:p>
            <a:pPr marL="0" lvl="1">
              <a:buNone/>
            </a:pPr>
            <a:r>
              <a:rPr lang="en-US" sz="2300" dirty="0" smtClean="0"/>
              <a:t>total = total * </a:t>
            </a:r>
            <a:r>
              <a:rPr lang="en-US" sz="2300" dirty="0" err="1" smtClean="0"/>
              <a:t>discountpercent</a:t>
            </a:r>
            <a:r>
              <a:rPr lang="en-US" sz="2300" dirty="0" smtClean="0"/>
              <a:t>;  // calculate the discounted total</a:t>
            </a:r>
          </a:p>
          <a:p>
            <a:pPr marL="0" lvl="1">
              <a:buNone/>
            </a:pPr>
            <a:endParaRPr lang="en-US" sz="2300" dirty="0" smtClean="0"/>
          </a:p>
          <a:p>
            <a:pPr marL="0" lvl="1">
              <a:buNone/>
            </a:pPr>
            <a:r>
              <a:rPr lang="en-US" sz="2300" dirty="0" smtClean="0"/>
              <a:t>Separate Line End-of-line comment</a:t>
            </a:r>
          </a:p>
          <a:p>
            <a:pPr marL="0" lvl="1">
              <a:buNone/>
            </a:pPr>
            <a:r>
              <a:rPr lang="en-US" sz="2300" dirty="0" smtClean="0"/>
              <a:t>// calculate the discounted total</a:t>
            </a:r>
          </a:p>
          <a:p>
            <a:pPr marL="0" lvl="1">
              <a:buNone/>
            </a:pPr>
            <a:r>
              <a:rPr lang="en-US" sz="2300" dirty="0" smtClean="0"/>
              <a:t>total = total * </a:t>
            </a:r>
            <a:r>
              <a:rPr lang="en-US" sz="2300" dirty="0" err="1" smtClean="0"/>
              <a:t>discountpercent</a:t>
            </a:r>
            <a:r>
              <a:rPr lang="en-US" sz="2300" dirty="0" smtClean="0"/>
              <a:t>;  </a:t>
            </a:r>
          </a:p>
          <a:p>
            <a:pPr marL="0" lvl="1">
              <a:buNone/>
            </a:pPr>
            <a:endParaRPr lang="en-US" sz="2300" dirty="0"/>
          </a:p>
        </p:txBody>
      </p:sp>
    </p:spTree>
    <p:extLst>
      <p:ext uri="{BB962C8B-B14F-4D97-AF65-F5344CB8AC3E}">
        <p14:creationId xmlns:p14="http://schemas.microsoft.com/office/powerpoint/2010/main" val="401818513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Crafting Comments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End-of-line Comments</a:t>
            </a:r>
          </a:p>
          <a:p>
            <a:pPr lvl="1"/>
            <a:r>
              <a:rPr lang="en-US" dirty="0" smtClean="0"/>
              <a:t>Typically used to explain the purpose of a particular line</a:t>
            </a:r>
          </a:p>
          <a:p>
            <a:pPr lvl="1"/>
            <a:r>
              <a:rPr lang="en-US" dirty="0" smtClean="0"/>
              <a:t>Begin with the sequence / / (everything typed after those two slashes is ignored by the compiler)</a:t>
            </a:r>
          </a:p>
          <a:p>
            <a:pPr lvl="1"/>
            <a:r>
              <a:rPr lang="en-US" dirty="0" smtClean="0"/>
              <a:t>End at the end of the line</a:t>
            </a:r>
          </a:p>
          <a:p>
            <a:pPr lvl="1"/>
            <a:r>
              <a:rPr lang="en-US" dirty="0" smtClean="0"/>
              <a:t>Can be placed at the end of ANY line</a:t>
            </a:r>
          </a:p>
          <a:p>
            <a:pPr lvl="1">
              <a:buNone/>
            </a:pPr>
            <a:endParaRPr lang="en-US" dirty="0"/>
          </a:p>
          <a:p>
            <a:pPr marL="0" lvl="1">
              <a:buNone/>
            </a:pPr>
            <a:r>
              <a:rPr lang="en-US" sz="2300" dirty="0" smtClean="0"/>
              <a:t>Middle Of Statement End-of-line Comment</a:t>
            </a:r>
          </a:p>
          <a:p>
            <a:pPr marL="0" lvl="1">
              <a:buNone/>
            </a:pPr>
            <a:r>
              <a:rPr lang="en-US" sz="2000" dirty="0" smtClean="0"/>
              <a:t>total = (total * </a:t>
            </a:r>
            <a:r>
              <a:rPr lang="en-US" sz="2000" dirty="0" err="1" smtClean="0"/>
              <a:t>discountpercent</a:t>
            </a:r>
            <a:r>
              <a:rPr lang="en-US" sz="2000" dirty="0" smtClean="0"/>
              <a:t>) 	// calculate the discounted total first</a:t>
            </a:r>
          </a:p>
          <a:p>
            <a:pPr marL="0" lvl="1">
              <a:buNone/>
            </a:pPr>
            <a:r>
              <a:rPr lang="en-US" sz="2000" dirty="0"/>
              <a:t>	</a:t>
            </a:r>
            <a:r>
              <a:rPr lang="en-US" sz="2000" dirty="0" smtClean="0"/>
              <a:t>+  </a:t>
            </a:r>
            <a:r>
              <a:rPr lang="en-US" sz="2000" dirty="0" err="1" smtClean="0"/>
              <a:t>salestax</a:t>
            </a:r>
            <a:r>
              <a:rPr lang="en-US" sz="2000" dirty="0" smtClean="0"/>
              <a:t>:  		// then add the sales tax</a:t>
            </a:r>
          </a:p>
          <a:p>
            <a:pPr marL="0" lvl="1">
              <a:buNone/>
            </a:pPr>
            <a:endParaRPr lang="en-US" sz="2300" dirty="0" smtClean="0"/>
          </a:p>
          <a:p>
            <a:pPr marL="0" lvl="1">
              <a:buNone/>
            </a:pPr>
            <a:endParaRPr lang="en-US" sz="2300" dirty="0"/>
          </a:p>
        </p:txBody>
      </p:sp>
    </p:spTree>
    <p:extLst>
      <p:ext uri="{BB962C8B-B14F-4D97-AF65-F5344CB8AC3E}">
        <p14:creationId xmlns:p14="http://schemas.microsoft.com/office/powerpoint/2010/main" val="34820102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Crafting Comments</a:t>
            </a:r>
            <a:endParaRPr lang="en-US" dirty="0"/>
          </a:p>
        </p:txBody>
      </p:sp>
      <p:sp>
        <p:nvSpPr>
          <p:cNvPr id="3" name="Content Placeholder 2"/>
          <p:cNvSpPr>
            <a:spLocks noGrp="1"/>
          </p:cNvSpPr>
          <p:nvPr>
            <p:ph idx="1"/>
          </p:nvPr>
        </p:nvSpPr>
        <p:spPr/>
        <p:txBody>
          <a:bodyPr>
            <a:normAutofit fontScale="92500" lnSpcReduction="20000"/>
          </a:bodyPr>
          <a:lstStyle/>
          <a:p>
            <a:r>
              <a:rPr lang="en-US" sz="3300" dirty="0" smtClean="0"/>
              <a:t>Traditional Comments</a:t>
            </a:r>
          </a:p>
          <a:p>
            <a:pPr lvl="1"/>
            <a:r>
              <a:rPr lang="en-US" sz="3300" dirty="0" smtClean="0"/>
              <a:t>Typically placed at the beginning of a class to indicate its function, purpose, and/or additional information about it (author, year it was written, etc.)</a:t>
            </a:r>
          </a:p>
          <a:p>
            <a:pPr lvl="1"/>
            <a:r>
              <a:rPr lang="en-US" sz="3300" dirty="0" smtClean="0"/>
              <a:t>Begin with the sequence /*</a:t>
            </a:r>
          </a:p>
          <a:p>
            <a:pPr lvl="1"/>
            <a:r>
              <a:rPr lang="en-US" sz="3300" dirty="0" smtClean="0"/>
              <a:t>End with */</a:t>
            </a:r>
          </a:p>
          <a:p>
            <a:pPr lvl="1"/>
            <a:r>
              <a:rPr lang="en-US" sz="3300" dirty="0" smtClean="0"/>
              <a:t>Can span multiple lines</a:t>
            </a:r>
          </a:p>
          <a:p>
            <a:pPr lvl="1"/>
            <a:r>
              <a:rPr lang="en-US" sz="3300" dirty="0" smtClean="0"/>
              <a:t>Can begin and end ANYWHERE on a line (as long as your required code is not within it)</a:t>
            </a:r>
          </a:p>
          <a:p>
            <a:pPr lvl="1">
              <a:buNone/>
            </a:pPr>
            <a:endParaRPr lang="en-US" dirty="0"/>
          </a:p>
        </p:txBody>
      </p:sp>
    </p:spTree>
    <p:extLst>
      <p:ext uri="{BB962C8B-B14F-4D97-AF65-F5344CB8AC3E}">
        <p14:creationId xmlns:p14="http://schemas.microsoft.com/office/powerpoint/2010/main" val="160315101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Crafting Comments</a:t>
            </a:r>
            <a:endParaRPr lang="en-US" dirty="0"/>
          </a:p>
        </p:txBody>
      </p:sp>
      <p:sp>
        <p:nvSpPr>
          <p:cNvPr id="3" name="Content Placeholder 2"/>
          <p:cNvSpPr>
            <a:spLocks noGrp="1"/>
          </p:cNvSpPr>
          <p:nvPr>
            <p:ph idx="1"/>
          </p:nvPr>
        </p:nvSpPr>
        <p:spPr>
          <a:xfrm>
            <a:off x="457200" y="1600200"/>
            <a:ext cx="8229600" cy="4724400"/>
          </a:xfrm>
        </p:spPr>
        <p:txBody>
          <a:bodyPr>
            <a:normAutofit fontScale="32500" lnSpcReduction="20000"/>
          </a:bodyPr>
          <a:lstStyle/>
          <a:p>
            <a:r>
              <a:rPr lang="en-US" sz="5500" dirty="0" smtClean="0"/>
              <a:t>Traditional Comments</a:t>
            </a:r>
          </a:p>
          <a:p>
            <a:pPr lvl="1"/>
            <a:r>
              <a:rPr lang="en-US" sz="5500" dirty="0" smtClean="0"/>
              <a:t>Typically placed at the beginning of a class to indicate its function, purpose, and/or additional information about it (author, year it was written, etc.)</a:t>
            </a:r>
          </a:p>
          <a:p>
            <a:pPr lvl="1"/>
            <a:r>
              <a:rPr lang="en-US" sz="5500" dirty="0" smtClean="0"/>
              <a:t>Begin with the sequence /*</a:t>
            </a:r>
          </a:p>
          <a:p>
            <a:pPr lvl="1"/>
            <a:r>
              <a:rPr lang="en-US" sz="5500" dirty="0" smtClean="0"/>
              <a:t>End with */</a:t>
            </a:r>
          </a:p>
          <a:p>
            <a:pPr lvl="1"/>
            <a:r>
              <a:rPr lang="en-US" sz="5500" dirty="0" smtClean="0"/>
              <a:t>Can span multiple lines</a:t>
            </a:r>
          </a:p>
          <a:p>
            <a:pPr lvl="1"/>
            <a:r>
              <a:rPr lang="en-US" sz="5500" dirty="0" smtClean="0"/>
              <a:t>Can begin and end ANYWHERE on a line (as long as your required code is not within it)</a:t>
            </a:r>
          </a:p>
          <a:p>
            <a:pPr lvl="1">
              <a:buNone/>
            </a:pPr>
            <a:endParaRPr lang="en-US" sz="3300" dirty="0" smtClean="0"/>
          </a:p>
          <a:p>
            <a:pPr marL="0" lvl="1">
              <a:buNone/>
            </a:pPr>
            <a:r>
              <a:rPr lang="en-US" sz="3600" dirty="0" smtClean="0"/>
              <a:t>/* This class makes the words “</a:t>
            </a:r>
            <a:r>
              <a:rPr lang="en-US" sz="3600" dirty="0" err="1" smtClean="0"/>
              <a:t>Zlomek</a:t>
            </a:r>
            <a:r>
              <a:rPr lang="en-US" sz="3600" dirty="0" smtClean="0"/>
              <a:t> 4 </a:t>
            </a:r>
            <a:r>
              <a:rPr lang="en-US" sz="3600" dirty="0" err="1" smtClean="0"/>
              <a:t>Lyfe</a:t>
            </a:r>
            <a:r>
              <a:rPr lang="en-US" sz="3600" dirty="0" smtClean="0"/>
              <a:t>” appear on the console. Ryan </a:t>
            </a:r>
            <a:r>
              <a:rPr lang="en-US" sz="3600" dirty="0" err="1" smtClean="0"/>
              <a:t>Zlomek</a:t>
            </a:r>
            <a:r>
              <a:rPr lang="en-US" sz="3600" dirty="0" smtClean="0"/>
              <a:t> wrote, or rather stole, this code in order to make it appear that he knew how to code. This occurred sometime in 2013 though no one can be sure when. If he is to keep up this pace he might be able to build an app by the time he graduates from life. Good day y’all. */</a:t>
            </a:r>
          </a:p>
          <a:p>
            <a:pPr marL="0" lvl="1">
              <a:buNone/>
            </a:pPr>
            <a:endParaRPr lang="en-US" sz="3600" dirty="0" smtClean="0"/>
          </a:p>
          <a:p>
            <a:pPr marL="0" lvl="1">
              <a:buNone/>
            </a:pPr>
            <a:r>
              <a:rPr lang="en-US" sz="3600" dirty="0" smtClean="0"/>
              <a:t>public class </a:t>
            </a:r>
            <a:r>
              <a:rPr lang="en-US" sz="3600" dirty="0" err="1" smtClean="0"/>
              <a:t>helloworld</a:t>
            </a:r>
            <a:endParaRPr lang="en-US" sz="3600" dirty="0" smtClean="0"/>
          </a:p>
          <a:p>
            <a:pPr marL="0" lvl="1">
              <a:buNone/>
            </a:pPr>
            <a:r>
              <a:rPr lang="en-US" sz="3600" dirty="0" smtClean="0"/>
              <a:t>{</a:t>
            </a:r>
          </a:p>
          <a:p>
            <a:pPr marL="0" lvl="1">
              <a:buNone/>
            </a:pPr>
            <a:r>
              <a:rPr lang="en-US" sz="3600" dirty="0" smtClean="0"/>
              <a:t>    public static void main (String [] </a:t>
            </a:r>
            <a:r>
              <a:rPr lang="en-US" sz="3600" dirty="0" err="1" smtClean="0"/>
              <a:t>args</a:t>
            </a:r>
            <a:r>
              <a:rPr lang="en-US" sz="3600" dirty="0" smtClean="0"/>
              <a:t>)</a:t>
            </a:r>
          </a:p>
          <a:p>
            <a:pPr marL="0" lvl="1">
              <a:buNone/>
            </a:pPr>
            <a:r>
              <a:rPr lang="en-US" sz="3600" dirty="0" smtClean="0"/>
              <a:t>    {</a:t>
            </a:r>
          </a:p>
          <a:p>
            <a:pPr marL="0" lvl="1">
              <a:buNone/>
            </a:pPr>
            <a:r>
              <a:rPr lang="en-US" sz="3600" dirty="0" smtClean="0"/>
              <a:t>        </a:t>
            </a:r>
            <a:r>
              <a:rPr lang="en-US" sz="3600" dirty="0" err="1" smtClean="0"/>
              <a:t>System.out.println</a:t>
            </a:r>
            <a:r>
              <a:rPr lang="en-US" sz="3600" dirty="0" smtClean="0"/>
              <a:t> (“</a:t>
            </a:r>
            <a:r>
              <a:rPr lang="en-US" sz="3600" dirty="0" err="1" smtClean="0"/>
              <a:t>Zlomek</a:t>
            </a:r>
            <a:r>
              <a:rPr lang="en-US" sz="3600" dirty="0" smtClean="0"/>
              <a:t> 4 </a:t>
            </a:r>
            <a:r>
              <a:rPr lang="en-US" sz="3600" dirty="0" err="1" smtClean="0"/>
              <a:t>Lyfe</a:t>
            </a:r>
            <a:r>
              <a:rPr lang="en-US" sz="3600" dirty="0" smtClean="0"/>
              <a:t>");</a:t>
            </a:r>
          </a:p>
          <a:p>
            <a:pPr marL="0" lvl="1">
              <a:buNone/>
            </a:pPr>
            <a:r>
              <a:rPr lang="en-US" sz="3600" dirty="0" smtClean="0"/>
              <a:t>        </a:t>
            </a:r>
          </a:p>
          <a:p>
            <a:pPr marL="0" lvl="1">
              <a:buNone/>
            </a:pPr>
            <a:r>
              <a:rPr lang="en-US" sz="3600" dirty="0" smtClean="0"/>
              <a:t>    }</a:t>
            </a:r>
          </a:p>
          <a:p>
            <a:pPr marL="0" lvl="1">
              <a:buNone/>
            </a:pPr>
            <a:r>
              <a:rPr lang="en-US" sz="3600" dirty="0" smtClean="0"/>
              <a:t>}</a:t>
            </a:r>
          </a:p>
        </p:txBody>
      </p:sp>
    </p:spTree>
    <p:extLst>
      <p:ext uri="{BB962C8B-B14F-4D97-AF65-F5344CB8AC3E}">
        <p14:creationId xmlns:p14="http://schemas.microsoft.com/office/powerpoint/2010/main" val="240081527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Crafting Comments</a:t>
            </a:r>
            <a:endParaRPr lang="en-US" dirty="0"/>
          </a:p>
        </p:txBody>
      </p:sp>
      <p:sp>
        <p:nvSpPr>
          <p:cNvPr id="3" name="Content Placeholder 2"/>
          <p:cNvSpPr>
            <a:spLocks noGrp="1"/>
          </p:cNvSpPr>
          <p:nvPr>
            <p:ph idx="1"/>
          </p:nvPr>
        </p:nvSpPr>
        <p:spPr>
          <a:xfrm>
            <a:off x="457200" y="1600200"/>
            <a:ext cx="8229600" cy="5029200"/>
          </a:xfrm>
        </p:spPr>
        <p:txBody>
          <a:bodyPr>
            <a:normAutofit fontScale="32500" lnSpcReduction="20000"/>
          </a:bodyPr>
          <a:lstStyle/>
          <a:p>
            <a:r>
              <a:rPr lang="en-US" sz="5500" dirty="0" smtClean="0"/>
              <a:t>Traditional Comments</a:t>
            </a:r>
          </a:p>
          <a:p>
            <a:pPr lvl="1"/>
            <a:r>
              <a:rPr lang="en-US" sz="5500" dirty="0" smtClean="0"/>
              <a:t>Typically placed at the beginning of a class to indicate its function, purpose, and/or additional information about it (author, year it was written, etc.)</a:t>
            </a:r>
          </a:p>
          <a:p>
            <a:pPr lvl="1"/>
            <a:r>
              <a:rPr lang="en-US" sz="5500" dirty="0" smtClean="0"/>
              <a:t>Begin with the sequence /*</a:t>
            </a:r>
          </a:p>
          <a:p>
            <a:pPr lvl="1"/>
            <a:r>
              <a:rPr lang="en-US" sz="5500" dirty="0" smtClean="0"/>
              <a:t>End with */</a:t>
            </a:r>
          </a:p>
          <a:p>
            <a:pPr lvl="1"/>
            <a:r>
              <a:rPr lang="en-US" sz="5500" dirty="0" smtClean="0"/>
              <a:t>Can span multiple lines</a:t>
            </a:r>
          </a:p>
          <a:p>
            <a:pPr lvl="1"/>
            <a:r>
              <a:rPr lang="en-US" sz="5500" dirty="0" smtClean="0"/>
              <a:t>Can begin and end ANYWHERE on a line (as long as your required code is not within it)</a:t>
            </a:r>
          </a:p>
          <a:p>
            <a:pPr marL="0" lvl="1">
              <a:buNone/>
            </a:pPr>
            <a:endParaRPr lang="en-US" sz="3300" dirty="0" smtClean="0"/>
          </a:p>
          <a:p>
            <a:pPr marL="0" lvl="1">
              <a:buNone/>
            </a:pPr>
            <a:r>
              <a:rPr lang="en-US" sz="5500" dirty="0" smtClean="0"/>
              <a:t>One bad habit: Some people use Traditional comments to block out code for temporary compiling. This WILL NOT work if there is a traditional comment within it.</a:t>
            </a:r>
          </a:p>
          <a:p>
            <a:pPr marL="0" lvl="1">
              <a:buNone/>
            </a:pPr>
            <a:endParaRPr lang="en-US" sz="5500" dirty="0" smtClean="0"/>
          </a:p>
          <a:p>
            <a:pPr marL="0" lvl="1">
              <a:buNone/>
            </a:pPr>
            <a:r>
              <a:rPr lang="en-US" sz="5500" dirty="0" smtClean="0"/>
              <a:t>/*</a:t>
            </a:r>
          </a:p>
          <a:p>
            <a:pPr marL="0" lvl="1">
              <a:buNone/>
            </a:pPr>
            <a:r>
              <a:rPr lang="en-US" sz="5500" dirty="0" err="1"/>
              <a:t>i</a:t>
            </a:r>
            <a:r>
              <a:rPr lang="en-US" sz="5500" dirty="0" err="1" smtClean="0"/>
              <a:t>nt</a:t>
            </a:r>
            <a:r>
              <a:rPr lang="en-US" sz="5500" dirty="0" smtClean="0"/>
              <a:t> x, y, z;</a:t>
            </a:r>
          </a:p>
          <a:p>
            <a:pPr marL="0" lvl="1">
              <a:buNone/>
            </a:pPr>
            <a:r>
              <a:rPr lang="en-US" sz="5500" dirty="0"/>
              <a:t>y</a:t>
            </a:r>
            <a:r>
              <a:rPr lang="en-US" sz="5500" dirty="0" smtClean="0"/>
              <a:t> = 10;</a:t>
            </a:r>
          </a:p>
          <a:p>
            <a:pPr marL="0" lvl="1">
              <a:buNone/>
            </a:pPr>
            <a:r>
              <a:rPr lang="en-US" sz="5500" dirty="0"/>
              <a:t>z</a:t>
            </a:r>
            <a:r>
              <a:rPr lang="en-US" sz="5500" dirty="0" smtClean="0"/>
              <a:t> = 5;</a:t>
            </a:r>
          </a:p>
          <a:p>
            <a:pPr marL="0" lvl="1">
              <a:buNone/>
            </a:pPr>
            <a:r>
              <a:rPr lang="en-US" sz="5500" dirty="0"/>
              <a:t>x</a:t>
            </a:r>
            <a:r>
              <a:rPr lang="en-US" sz="5500" dirty="0" smtClean="0"/>
              <a:t> = (y + /* a strange place for a comment */ 5) / z;</a:t>
            </a:r>
          </a:p>
          <a:p>
            <a:pPr marL="0" lvl="1">
              <a:buNone/>
            </a:pPr>
            <a:r>
              <a:rPr lang="en-US" sz="5500" dirty="0" smtClean="0"/>
              <a:t>*/</a:t>
            </a:r>
          </a:p>
        </p:txBody>
      </p:sp>
    </p:spTree>
    <p:extLst>
      <p:ext uri="{BB962C8B-B14F-4D97-AF65-F5344CB8AC3E}">
        <p14:creationId xmlns:p14="http://schemas.microsoft.com/office/powerpoint/2010/main" val="338444426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Crafting Comments</a:t>
            </a:r>
            <a:endParaRPr lang="en-US" dirty="0"/>
          </a:p>
        </p:txBody>
      </p:sp>
      <p:sp>
        <p:nvSpPr>
          <p:cNvPr id="3" name="Content Placeholder 2"/>
          <p:cNvSpPr>
            <a:spLocks noGrp="1"/>
          </p:cNvSpPr>
          <p:nvPr>
            <p:ph idx="1"/>
          </p:nvPr>
        </p:nvSpPr>
        <p:spPr>
          <a:xfrm>
            <a:off x="457200" y="1600200"/>
            <a:ext cx="8229600" cy="5029200"/>
          </a:xfrm>
        </p:spPr>
        <p:txBody>
          <a:bodyPr>
            <a:normAutofit/>
          </a:bodyPr>
          <a:lstStyle/>
          <a:p>
            <a:r>
              <a:rPr lang="en-US" sz="3000" dirty="0" err="1" smtClean="0"/>
              <a:t>JavaDoc</a:t>
            </a:r>
            <a:r>
              <a:rPr lang="en-US" sz="3000" dirty="0" smtClean="0"/>
              <a:t> Comments</a:t>
            </a:r>
          </a:p>
          <a:p>
            <a:pPr lvl="1"/>
            <a:r>
              <a:rPr lang="en-US" sz="3000" dirty="0" smtClean="0"/>
              <a:t>A special type of Traditional Comment used to automatically create web-based documentation for a program.</a:t>
            </a:r>
          </a:p>
          <a:p>
            <a:pPr lvl="1"/>
            <a:r>
              <a:rPr lang="en-US" sz="3000" dirty="0" smtClean="0"/>
              <a:t>This type of comment is to be explained further when we get to specific Object-Oriented concepts.</a:t>
            </a:r>
          </a:p>
        </p:txBody>
      </p:sp>
    </p:spTree>
    <p:extLst>
      <p:ext uri="{BB962C8B-B14F-4D97-AF65-F5344CB8AC3E}">
        <p14:creationId xmlns:p14="http://schemas.microsoft.com/office/powerpoint/2010/main" val="2228020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Comment Fiddling</a:t>
            </a:r>
            <a:endParaRPr lang="en-US" dirty="0"/>
          </a:p>
        </p:txBody>
      </p:sp>
      <p:sp>
        <p:nvSpPr>
          <p:cNvPr id="3" name="Content Placeholder 2"/>
          <p:cNvSpPr>
            <a:spLocks noGrp="1"/>
          </p:cNvSpPr>
          <p:nvPr>
            <p:ph idx="1"/>
          </p:nvPr>
        </p:nvSpPr>
        <p:spPr>
          <a:xfrm>
            <a:off x="457200" y="1600200"/>
            <a:ext cx="8229600" cy="5029200"/>
          </a:xfrm>
        </p:spPr>
        <p:txBody>
          <a:bodyPr>
            <a:normAutofit/>
          </a:bodyPr>
          <a:lstStyle/>
          <a:p>
            <a:r>
              <a:rPr lang="en-US" sz="3000" dirty="0" smtClean="0"/>
              <a:t>Take a look at your </a:t>
            </a:r>
            <a:r>
              <a:rPr lang="en-US" sz="3000" dirty="0" err="1" smtClean="0"/>
              <a:t>HelloApp</a:t>
            </a:r>
            <a:r>
              <a:rPr lang="en-US" sz="3000" dirty="0" smtClean="0"/>
              <a:t> program and start to implement End-of-line and Traditional comments into it. </a:t>
            </a:r>
          </a:p>
          <a:p>
            <a:r>
              <a:rPr lang="en-US" sz="3000" dirty="0" smtClean="0"/>
              <a:t>Test different methods and see what you can incorporate</a:t>
            </a:r>
          </a:p>
          <a:p>
            <a:r>
              <a:rPr lang="en-US" sz="3000" dirty="0" smtClean="0"/>
              <a:t>Try making intentional errors to see how the compiler deals with them. </a:t>
            </a:r>
          </a:p>
        </p:txBody>
      </p:sp>
    </p:spTree>
    <p:extLst>
      <p:ext uri="{BB962C8B-B14F-4D97-AF65-F5344CB8AC3E}">
        <p14:creationId xmlns:p14="http://schemas.microsoft.com/office/powerpoint/2010/main" val="19028488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Platform Independence</a:t>
            </a:r>
            <a:endParaRPr lang="en-US" dirty="0"/>
          </a:p>
        </p:txBody>
      </p:sp>
      <p:sp>
        <p:nvSpPr>
          <p:cNvPr id="3" name="Content Placeholder 2"/>
          <p:cNvSpPr>
            <a:spLocks noGrp="1"/>
          </p:cNvSpPr>
          <p:nvPr>
            <p:ph idx="1"/>
          </p:nvPr>
        </p:nvSpPr>
        <p:spPr/>
        <p:txBody>
          <a:bodyPr>
            <a:normAutofit fontScale="70000" lnSpcReduction="20000"/>
          </a:bodyPr>
          <a:lstStyle/>
          <a:p>
            <a:pPr>
              <a:buNone/>
            </a:pPr>
            <a:r>
              <a:rPr lang="en-US" dirty="0" smtClean="0"/>
              <a:t>How Does It Work?</a:t>
            </a:r>
          </a:p>
          <a:p>
            <a:r>
              <a:rPr lang="en-US" dirty="0" smtClean="0"/>
              <a:t>Editor</a:t>
            </a:r>
          </a:p>
          <a:p>
            <a:pPr lvl="1">
              <a:buFont typeface="Arial" pitchFamily="34" charset="0"/>
              <a:buChar char="•"/>
            </a:pPr>
            <a:r>
              <a:rPr lang="en-US" dirty="0" smtClean="0"/>
              <a:t>Program used to type, review, and edit commands in a programming language</a:t>
            </a:r>
          </a:p>
          <a:p>
            <a:r>
              <a:rPr lang="en-US" dirty="0" smtClean="0"/>
              <a:t>Java Code (.java)</a:t>
            </a:r>
          </a:p>
          <a:p>
            <a:pPr lvl="1">
              <a:buFont typeface="Arial" pitchFamily="34" charset="0"/>
              <a:buChar char="•"/>
            </a:pPr>
            <a:r>
              <a:rPr lang="en-US" dirty="0" smtClean="0"/>
              <a:t>The source code of a Java program. The code written in the Java language</a:t>
            </a:r>
          </a:p>
          <a:p>
            <a:r>
              <a:rPr lang="en-US" dirty="0" smtClean="0"/>
              <a:t>Compiler</a:t>
            </a:r>
          </a:p>
          <a:p>
            <a:pPr lvl="1">
              <a:buFont typeface="Arial" pitchFamily="34" charset="0"/>
              <a:buChar char="•"/>
            </a:pPr>
            <a:r>
              <a:rPr lang="en-US" dirty="0" smtClean="0"/>
              <a:t>A program that processes statements written in a particular language and turns them into machine language that a processor uses</a:t>
            </a:r>
          </a:p>
          <a:p>
            <a:r>
              <a:rPr lang="en-US" dirty="0" smtClean="0"/>
              <a:t>Byte code (.class)</a:t>
            </a:r>
          </a:p>
          <a:p>
            <a:pPr lvl="1">
              <a:buFont typeface="Arial" pitchFamily="34" charset="0"/>
              <a:buChar char="•"/>
            </a:pPr>
            <a:r>
              <a:rPr lang="en-US" dirty="0" smtClean="0"/>
              <a:t>Machine code that is created after the java language has been compiled</a:t>
            </a:r>
          </a:p>
          <a:p>
            <a:pPr marL="742950" lvl="2" indent="-342900">
              <a:buNone/>
            </a:pPr>
            <a:endParaRPr lang="en-US" dirty="0" smtClean="0"/>
          </a:p>
          <a:p>
            <a:pPr lvl="1"/>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Platform Independence</a:t>
            </a:r>
            <a:endParaRPr lang="en-US" dirty="0"/>
          </a:p>
        </p:txBody>
      </p:sp>
      <p:sp>
        <p:nvSpPr>
          <p:cNvPr id="3" name="Content Placeholder 2"/>
          <p:cNvSpPr>
            <a:spLocks noGrp="1"/>
          </p:cNvSpPr>
          <p:nvPr>
            <p:ph idx="1"/>
          </p:nvPr>
        </p:nvSpPr>
        <p:spPr/>
        <p:txBody>
          <a:bodyPr>
            <a:normAutofit fontScale="85000" lnSpcReduction="20000"/>
          </a:bodyPr>
          <a:lstStyle/>
          <a:p>
            <a:pPr>
              <a:buNone/>
            </a:pPr>
            <a:r>
              <a:rPr lang="en-US" dirty="0" smtClean="0"/>
              <a:t>How Does It Work?</a:t>
            </a:r>
          </a:p>
          <a:p>
            <a:r>
              <a:rPr lang="en-US" dirty="0" smtClean="0"/>
              <a:t>Java Runtime Environment (JRE)</a:t>
            </a:r>
          </a:p>
          <a:p>
            <a:pPr lvl="1">
              <a:buFont typeface="Arial" pitchFamily="34" charset="0"/>
              <a:buChar char="•"/>
            </a:pPr>
            <a:r>
              <a:rPr lang="en-US" dirty="0" smtClean="0"/>
              <a:t>Acts as an Emulator – Sets aside part of your hard drive to act like a computer that can execute Java Programs</a:t>
            </a:r>
          </a:p>
          <a:p>
            <a:pPr lvl="1">
              <a:buFont typeface="Arial" pitchFamily="34" charset="0"/>
              <a:buChar char="•"/>
            </a:pPr>
            <a:r>
              <a:rPr lang="en-US" dirty="0" smtClean="0"/>
              <a:t>Offers all classes needed to enable the JVM to run your program</a:t>
            </a:r>
          </a:p>
          <a:p>
            <a:r>
              <a:rPr lang="en-US" dirty="0" smtClean="0"/>
              <a:t>Java Virtual Machine (JVM)</a:t>
            </a:r>
          </a:p>
          <a:p>
            <a:pPr lvl="1">
              <a:buFont typeface="Arial" pitchFamily="34" charset="0"/>
              <a:buChar char="•"/>
            </a:pPr>
            <a:r>
              <a:rPr lang="en-US" dirty="0" smtClean="0"/>
              <a:t>Part Of The JRE</a:t>
            </a:r>
          </a:p>
          <a:p>
            <a:pPr lvl="1">
              <a:buFont typeface="Arial" pitchFamily="34" charset="0"/>
              <a:buChar char="•"/>
            </a:pPr>
            <a:r>
              <a:rPr lang="en-US" dirty="0" smtClean="0"/>
              <a:t>A Hypothetical Computer Platform – A design for </a:t>
            </a:r>
            <a:r>
              <a:rPr lang="en-US" dirty="0"/>
              <a:t>a</a:t>
            </a:r>
            <a:r>
              <a:rPr lang="en-US" dirty="0" smtClean="0"/>
              <a:t> computer that does not exist as actual hardware</a:t>
            </a:r>
          </a:p>
          <a:p>
            <a:pPr lvl="1">
              <a:buFont typeface="Arial" pitchFamily="34" charset="0"/>
              <a:buChar char="•"/>
            </a:pPr>
            <a:r>
              <a:rPr lang="en-US" dirty="0" smtClean="0"/>
              <a:t>Acts as the “processor” which processes your program instructions.</a:t>
            </a:r>
          </a:p>
          <a:p>
            <a:pPr marL="742950" lvl="2" indent="-342900">
              <a:buNone/>
            </a:pPr>
            <a:endParaRPr lang="en-US" dirty="0" smtClean="0"/>
          </a:p>
          <a:p>
            <a:pPr lvl="1"/>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Platform Independence</a:t>
            </a:r>
            <a:endParaRPr lang="en-US" dirty="0"/>
          </a:p>
        </p:txBody>
      </p:sp>
      <p:sp>
        <p:nvSpPr>
          <p:cNvPr id="3" name="Content Placeholder 2"/>
          <p:cNvSpPr>
            <a:spLocks noGrp="1"/>
          </p:cNvSpPr>
          <p:nvPr>
            <p:ph idx="1"/>
          </p:nvPr>
        </p:nvSpPr>
        <p:spPr/>
        <p:txBody>
          <a:bodyPr>
            <a:normAutofit/>
          </a:bodyPr>
          <a:lstStyle/>
          <a:p>
            <a:pPr>
              <a:buNone/>
            </a:pPr>
            <a:r>
              <a:rPr lang="en-US" dirty="0" smtClean="0"/>
              <a:t>How Does It Work?</a:t>
            </a:r>
          </a:p>
          <a:p>
            <a:pPr marL="742950" lvl="2" indent="-342900">
              <a:buNone/>
            </a:pPr>
            <a:endParaRPr lang="en-US" dirty="0" smtClean="0"/>
          </a:p>
          <a:p>
            <a:pPr lvl="1"/>
            <a:endParaRPr lang="en-US" dirty="0" smtClean="0"/>
          </a:p>
        </p:txBody>
      </p:sp>
      <p:pic>
        <p:nvPicPr>
          <p:cNvPr id="4" name="Picture 2" descr="http://img.viralpatel.net/2008/12/java-program-execution.png"/>
          <p:cNvPicPr>
            <a:picLocks noChangeAspect="1" noChangeArrowheads="1"/>
          </p:cNvPicPr>
          <p:nvPr/>
        </p:nvPicPr>
        <p:blipFill>
          <a:blip r:embed="rId2" cstate="print"/>
          <a:srcRect/>
          <a:stretch>
            <a:fillRect/>
          </a:stretch>
        </p:blipFill>
        <p:spPr bwMode="auto">
          <a:xfrm>
            <a:off x="1981200" y="2286000"/>
            <a:ext cx="4343400" cy="4012205"/>
          </a:xfrm>
          <a:prstGeom prst="rect">
            <a:avLst/>
          </a:prstGeom>
          <a:noFill/>
        </p:spPr>
      </p:pic>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Object-Oriented Programming</a:t>
            </a:r>
            <a:endParaRPr lang="en-US" dirty="0"/>
          </a:p>
        </p:txBody>
      </p:sp>
      <p:sp>
        <p:nvSpPr>
          <p:cNvPr id="3" name="Content Placeholder 2"/>
          <p:cNvSpPr>
            <a:spLocks noGrp="1"/>
          </p:cNvSpPr>
          <p:nvPr>
            <p:ph idx="1"/>
          </p:nvPr>
        </p:nvSpPr>
        <p:spPr/>
        <p:txBody>
          <a:bodyPr>
            <a:normAutofit fontScale="92500"/>
          </a:bodyPr>
          <a:lstStyle/>
          <a:p>
            <a:r>
              <a:rPr lang="en-US" dirty="0" smtClean="0"/>
              <a:t>Java Is Inherently Object-Oriented</a:t>
            </a:r>
          </a:p>
          <a:p>
            <a:pPr marL="742950" lvl="2" indent="-342900"/>
            <a:r>
              <a:rPr lang="en-US" b="1" dirty="0"/>
              <a:t>Objected-Oriented: </a:t>
            </a:r>
            <a:r>
              <a:rPr lang="en-US" dirty="0"/>
              <a:t>a programming entity that represents either some real-world object or an abstract concept.</a:t>
            </a:r>
          </a:p>
          <a:p>
            <a:r>
              <a:rPr lang="en-US" dirty="0" smtClean="0"/>
              <a:t>Objects have two basic characteristics</a:t>
            </a:r>
          </a:p>
          <a:p>
            <a:pPr lvl="1"/>
            <a:r>
              <a:rPr lang="en-US" dirty="0" smtClean="0"/>
              <a:t>Objects Have Data, also known as state.</a:t>
            </a:r>
          </a:p>
          <a:p>
            <a:pPr lvl="2"/>
            <a:r>
              <a:rPr lang="en-US" dirty="0" smtClean="0"/>
              <a:t>An object that represents a book has data such as the book’s title, author, and publisher</a:t>
            </a:r>
          </a:p>
          <a:p>
            <a:pPr lvl="1"/>
            <a:r>
              <a:rPr lang="en-US" dirty="0" smtClean="0"/>
              <a:t>Objects also have behavior which means that they can perform certain tasks. These tasks are called methods.</a:t>
            </a:r>
          </a:p>
          <a:p>
            <a:pPr lvl="2"/>
            <a:r>
              <a:rPr lang="en-US" dirty="0" smtClean="0"/>
              <a:t>Methods for a car may be start, stop, drive, and crash.</a:t>
            </a:r>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3138</TotalTime>
  <Words>3332</Words>
  <Application>Microsoft Macintosh PowerPoint</Application>
  <PresentationFormat>On-screen Show (4:3)</PresentationFormat>
  <Paragraphs>439</Paragraphs>
  <Slides>57</Slides>
  <Notes>2</Notes>
  <HiddenSlides>0</HiddenSlides>
  <MMClips>0</MMClips>
  <ScaleCrop>false</ScaleCrop>
  <HeadingPairs>
    <vt:vector size="4" baseType="variant">
      <vt:variant>
        <vt:lpstr>Theme</vt:lpstr>
      </vt:variant>
      <vt:variant>
        <vt:i4>1</vt:i4>
      </vt:variant>
      <vt:variant>
        <vt:lpstr>Slide Titles</vt:lpstr>
      </vt:variant>
      <vt:variant>
        <vt:i4>57</vt:i4>
      </vt:variant>
    </vt:vector>
  </HeadingPairs>
  <TitlesOfParts>
    <vt:vector size="58" baseType="lpstr">
      <vt:lpstr>Office Theme</vt:lpstr>
      <vt:lpstr>Introduction To Java  And Hello World</vt:lpstr>
      <vt:lpstr>Java History</vt:lpstr>
      <vt:lpstr>Java History</vt:lpstr>
      <vt:lpstr>Platform Independence</vt:lpstr>
      <vt:lpstr>Platform Independence</vt:lpstr>
      <vt:lpstr>Platform Independence</vt:lpstr>
      <vt:lpstr>Platform Independence</vt:lpstr>
      <vt:lpstr>Platform Independence</vt:lpstr>
      <vt:lpstr>Object-Oriented Programming</vt:lpstr>
      <vt:lpstr>Object-Oriented Programming</vt:lpstr>
      <vt:lpstr>Object-Oriented Programming</vt:lpstr>
      <vt:lpstr>The Java API</vt:lpstr>
      <vt:lpstr>Features of Java</vt:lpstr>
      <vt:lpstr>Features of Java</vt:lpstr>
      <vt:lpstr>The Downside</vt:lpstr>
      <vt:lpstr>PowerPoint Presentation</vt:lpstr>
      <vt:lpstr>Hello World</vt:lpstr>
      <vt:lpstr>Hello World</vt:lpstr>
      <vt:lpstr>Hello World</vt:lpstr>
      <vt:lpstr>Hello World</vt:lpstr>
      <vt:lpstr>Hello World</vt:lpstr>
      <vt:lpstr>Hello World</vt:lpstr>
      <vt:lpstr>Hello World</vt:lpstr>
      <vt:lpstr>Hello World</vt:lpstr>
      <vt:lpstr>Hello World</vt:lpstr>
      <vt:lpstr>Hello World</vt:lpstr>
      <vt:lpstr>Hello World</vt:lpstr>
      <vt:lpstr>Hello World</vt:lpstr>
      <vt:lpstr>Hello World</vt:lpstr>
      <vt:lpstr>Hello World</vt:lpstr>
      <vt:lpstr>Hello World</vt:lpstr>
      <vt:lpstr>Hello World</vt:lpstr>
      <vt:lpstr>Hello World</vt:lpstr>
      <vt:lpstr>Hello World</vt:lpstr>
      <vt:lpstr>Java Basics Continued</vt:lpstr>
      <vt:lpstr>Keywords</vt:lpstr>
      <vt:lpstr>Working With Statements</vt:lpstr>
      <vt:lpstr>Examples Of Statements</vt:lpstr>
      <vt:lpstr>Examples Of Statements</vt:lpstr>
      <vt:lpstr>Examples Of Statements</vt:lpstr>
      <vt:lpstr>; and Statements</vt:lpstr>
      <vt:lpstr>White Space/Workflow</vt:lpstr>
      <vt:lpstr>White Space/Workflow</vt:lpstr>
      <vt:lpstr>White Space/Workflow</vt:lpstr>
      <vt:lpstr>The Importance Of White Space</vt:lpstr>
      <vt:lpstr>Working With Blocks</vt:lpstr>
      <vt:lpstr>Creating Identifiers</vt:lpstr>
      <vt:lpstr>Creating Identifiers</vt:lpstr>
      <vt:lpstr>Crafting Comments</vt:lpstr>
      <vt:lpstr>Crafting Comments</vt:lpstr>
      <vt:lpstr>Crafting Comments</vt:lpstr>
      <vt:lpstr>Crafting Comments</vt:lpstr>
      <vt:lpstr>Crafting Comments</vt:lpstr>
      <vt:lpstr>Crafting Comments</vt:lpstr>
      <vt:lpstr>Crafting Comments</vt:lpstr>
      <vt:lpstr>Crafting Comments</vt:lpstr>
      <vt:lpstr>Comment Fiddling</vt:lpstr>
    </vt:vector>
  </TitlesOfParts>
  <Company>University at Buffalo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Java  And Hello World</dc:title>
  <dc:creator>Ryan</dc:creator>
  <cp:lastModifiedBy>mph</cp:lastModifiedBy>
  <cp:revision>15</cp:revision>
  <dcterms:created xsi:type="dcterms:W3CDTF">2013-04-18T01:32:18Z</dcterms:created>
  <dcterms:modified xsi:type="dcterms:W3CDTF">2013-04-23T18:35:56Z</dcterms:modified>
</cp:coreProperties>
</file>